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2"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3"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9" d="100"/>
          <a:sy n="89" d="100"/>
        </p:scale>
        <p:origin x="466"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4522399-B476-4B91-973C-062B26356A71}" type="datetimeFigureOut">
              <a:rPr lang="en-US" smtClean="0"/>
              <a:t>3/28/2020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2E006A-9571-4B16-BA10-BABB6706F2BE}" type="slidenum">
              <a:rPr lang="en-US" smtClean="0"/>
              <a:t>‹#›</a:t>
            </a:fld>
            <a:endParaRPr lang="en-US"/>
          </a:p>
        </p:txBody>
      </p:sp>
    </p:spTree>
    <p:extLst>
      <p:ext uri="{BB962C8B-B14F-4D97-AF65-F5344CB8AC3E}">
        <p14:creationId xmlns:p14="http://schemas.microsoft.com/office/powerpoint/2010/main" val="18051391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522399-B476-4B91-973C-062B26356A71}" type="datetimeFigureOut">
              <a:rPr lang="en-US" smtClean="0"/>
              <a:t>3/28/2020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2E006A-9571-4B16-BA10-BABB6706F2BE}" type="slidenum">
              <a:rPr lang="en-US" smtClean="0"/>
              <a:t>‹#›</a:t>
            </a:fld>
            <a:endParaRPr lang="en-US"/>
          </a:p>
        </p:txBody>
      </p:sp>
    </p:spTree>
    <p:extLst>
      <p:ext uri="{BB962C8B-B14F-4D97-AF65-F5344CB8AC3E}">
        <p14:creationId xmlns:p14="http://schemas.microsoft.com/office/powerpoint/2010/main" val="21990684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522399-B476-4B91-973C-062B26356A71}" type="datetimeFigureOut">
              <a:rPr lang="en-US" smtClean="0"/>
              <a:t>3/28/2020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2E006A-9571-4B16-BA10-BABB6706F2BE}" type="slidenum">
              <a:rPr lang="en-US" smtClean="0"/>
              <a:t>‹#›</a:t>
            </a:fld>
            <a:endParaRPr lang="en-US"/>
          </a:p>
        </p:txBody>
      </p:sp>
    </p:spTree>
    <p:extLst>
      <p:ext uri="{BB962C8B-B14F-4D97-AF65-F5344CB8AC3E}">
        <p14:creationId xmlns:p14="http://schemas.microsoft.com/office/powerpoint/2010/main" val="35229668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522399-B476-4B91-973C-062B26356A71}" type="datetimeFigureOut">
              <a:rPr lang="en-US" smtClean="0"/>
              <a:t>3/28/2020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2E006A-9571-4B16-BA10-BABB6706F2BE}" type="slidenum">
              <a:rPr lang="en-US" smtClean="0"/>
              <a:t>‹#›</a:t>
            </a:fld>
            <a:endParaRPr lang="en-US"/>
          </a:p>
        </p:txBody>
      </p:sp>
    </p:spTree>
    <p:extLst>
      <p:ext uri="{BB962C8B-B14F-4D97-AF65-F5344CB8AC3E}">
        <p14:creationId xmlns:p14="http://schemas.microsoft.com/office/powerpoint/2010/main" val="887705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522399-B476-4B91-973C-062B26356A71}" type="datetimeFigureOut">
              <a:rPr lang="en-US" smtClean="0"/>
              <a:t>3/28/2020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2E006A-9571-4B16-BA10-BABB6706F2BE}" type="slidenum">
              <a:rPr lang="en-US" smtClean="0"/>
              <a:t>‹#›</a:t>
            </a:fld>
            <a:endParaRPr lang="en-US"/>
          </a:p>
        </p:txBody>
      </p:sp>
    </p:spTree>
    <p:extLst>
      <p:ext uri="{BB962C8B-B14F-4D97-AF65-F5344CB8AC3E}">
        <p14:creationId xmlns:p14="http://schemas.microsoft.com/office/powerpoint/2010/main" val="19065113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4522399-B476-4B91-973C-062B26356A71}" type="datetimeFigureOut">
              <a:rPr lang="en-US" smtClean="0"/>
              <a:t>3/28/2020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2E006A-9571-4B16-BA10-BABB6706F2BE}" type="slidenum">
              <a:rPr lang="en-US" smtClean="0"/>
              <a:t>‹#›</a:t>
            </a:fld>
            <a:endParaRPr lang="en-US"/>
          </a:p>
        </p:txBody>
      </p:sp>
    </p:spTree>
    <p:extLst>
      <p:ext uri="{BB962C8B-B14F-4D97-AF65-F5344CB8AC3E}">
        <p14:creationId xmlns:p14="http://schemas.microsoft.com/office/powerpoint/2010/main" val="3902597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4522399-B476-4B91-973C-062B26356A71}" type="datetimeFigureOut">
              <a:rPr lang="en-US" smtClean="0"/>
              <a:t>3/28/2020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2E006A-9571-4B16-BA10-BABB6706F2BE}" type="slidenum">
              <a:rPr lang="en-US" smtClean="0"/>
              <a:t>‹#›</a:t>
            </a:fld>
            <a:endParaRPr lang="en-US"/>
          </a:p>
        </p:txBody>
      </p:sp>
    </p:spTree>
    <p:extLst>
      <p:ext uri="{BB962C8B-B14F-4D97-AF65-F5344CB8AC3E}">
        <p14:creationId xmlns:p14="http://schemas.microsoft.com/office/powerpoint/2010/main" val="15939755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4522399-B476-4B91-973C-062B26356A71}" type="datetimeFigureOut">
              <a:rPr lang="en-US" smtClean="0"/>
              <a:t>3/28/2020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62E006A-9571-4B16-BA10-BABB6706F2BE}" type="slidenum">
              <a:rPr lang="en-US" smtClean="0"/>
              <a:t>‹#›</a:t>
            </a:fld>
            <a:endParaRPr lang="en-US"/>
          </a:p>
        </p:txBody>
      </p:sp>
    </p:spTree>
    <p:extLst>
      <p:ext uri="{BB962C8B-B14F-4D97-AF65-F5344CB8AC3E}">
        <p14:creationId xmlns:p14="http://schemas.microsoft.com/office/powerpoint/2010/main" val="36882597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522399-B476-4B91-973C-062B26356A71}" type="datetimeFigureOut">
              <a:rPr lang="en-US" smtClean="0"/>
              <a:t>3/28/2020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2E006A-9571-4B16-BA10-BABB6706F2BE}" type="slidenum">
              <a:rPr lang="en-US" smtClean="0"/>
              <a:t>‹#›</a:t>
            </a:fld>
            <a:endParaRPr lang="en-US"/>
          </a:p>
        </p:txBody>
      </p:sp>
    </p:spTree>
    <p:extLst>
      <p:ext uri="{BB962C8B-B14F-4D97-AF65-F5344CB8AC3E}">
        <p14:creationId xmlns:p14="http://schemas.microsoft.com/office/powerpoint/2010/main" val="33738256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522399-B476-4B91-973C-062B26356A71}" type="datetimeFigureOut">
              <a:rPr lang="en-US" smtClean="0"/>
              <a:t>3/28/2020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2E006A-9571-4B16-BA10-BABB6706F2BE}" type="slidenum">
              <a:rPr lang="en-US" smtClean="0"/>
              <a:t>‹#›</a:t>
            </a:fld>
            <a:endParaRPr lang="en-US"/>
          </a:p>
        </p:txBody>
      </p:sp>
    </p:spTree>
    <p:extLst>
      <p:ext uri="{BB962C8B-B14F-4D97-AF65-F5344CB8AC3E}">
        <p14:creationId xmlns:p14="http://schemas.microsoft.com/office/powerpoint/2010/main" val="17428750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522399-B476-4B91-973C-062B26356A71}" type="datetimeFigureOut">
              <a:rPr lang="en-US" smtClean="0"/>
              <a:t>3/28/2020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2E006A-9571-4B16-BA10-BABB6706F2BE}" type="slidenum">
              <a:rPr lang="en-US" smtClean="0"/>
              <a:t>‹#›</a:t>
            </a:fld>
            <a:endParaRPr lang="en-US"/>
          </a:p>
        </p:txBody>
      </p:sp>
    </p:spTree>
    <p:extLst>
      <p:ext uri="{BB962C8B-B14F-4D97-AF65-F5344CB8AC3E}">
        <p14:creationId xmlns:p14="http://schemas.microsoft.com/office/powerpoint/2010/main" val="28642943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522399-B476-4B91-973C-062B26356A71}" type="datetimeFigureOut">
              <a:rPr lang="en-US" smtClean="0"/>
              <a:t>3/28/2020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2E006A-9571-4B16-BA10-BABB6706F2BE}" type="slidenum">
              <a:rPr lang="en-US" smtClean="0"/>
              <a:t>‹#›</a:t>
            </a:fld>
            <a:endParaRPr lang="en-US"/>
          </a:p>
        </p:txBody>
      </p:sp>
    </p:spTree>
    <p:extLst>
      <p:ext uri="{BB962C8B-B14F-4D97-AF65-F5344CB8AC3E}">
        <p14:creationId xmlns:p14="http://schemas.microsoft.com/office/powerpoint/2010/main" val="4585782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en.wikipedia.org/wiki/Vasoconstriction" TargetMode="External"/><Relationship Id="rId2" Type="http://schemas.openxmlformats.org/officeDocument/2006/relationships/hyperlink" Target="https://en.wikipedia.org/wiki/Angiotensin_I" TargetMode="External"/><Relationship Id="rId1" Type="http://schemas.openxmlformats.org/officeDocument/2006/relationships/slideLayout" Target="../slideLayouts/slideLayout2.xml"/><Relationship Id="rId4" Type="http://schemas.openxmlformats.org/officeDocument/2006/relationships/hyperlink" Target="https://en.wikipedia.org/wiki/Angiotensin_II"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hyperlink" Target="https://en.wikipedia.org/wiki/Chelating_agent"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s://en.wikipedia.org/wiki/Protein_family" TargetMode="External"/><Relationship Id="rId3" Type="http://schemas.openxmlformats.org/officeDocument/2006/relationships/hyperlink" Target="https://en.wikipedia.org/wiki/Catalysis" TargetMode="External"/><Relationship Id="rId7" Type="http://schemas.openxmlformats.org/officeDocument/2006/relationships/hyperlink" Target="https://en.wikipedia.org/wiki/Mary_Bernheim" TargetMode="External"/><Relationship Id="rId2" Type="http://schemas.openxmlformats.org/officeDocument/2006/relationships/hyperlink" Target="https://en.wikipedia.org/wiki/Enzyme" TargetMode="External"/><Relationship Id="rId1" Type="http://schemas.openxmlformats.org/officeDocument/2006/relationships/slideLayout" Target="../slideLayouts/slideLayout2.xml"/><Relationship Id="rId6" Type="http://schemas.openxmlformats.org/officeDocument/2006/relationships/hyperlink" Target="https://en.wikipedia.org/wiki/Mitochondria" TargetMode="External"/><Relationship Id="rId5" Type="http://schemas.openxmlformats.org/officeDocument/2006/relationships/hyperlink" Target="https://en.wikipedia.org/wiki/Monoamine" TargetMode="External"/><Relationship Id="rId4" Type="http://schemas.openxmlformats.org/officeDocument/2006/relationships/hyperlink" Target="https://en.wikipedia.org/wiki/Oxidation" TargetMode="External"/><Relationship Id="rId9" Type="http://schemas.openxmlformats.org/officeDocument/2006/relationships/hyperlink" Target="https://en.wikipedia.org/wiki/Flavin-containing_amine_oxidoreductase"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s://en.wikipedia.org/wiki/Placenta" TargetMode="External"/><Relationship Id="rId13" Type="http://schemas.openxmlformats.org/officeDocument/2006/relationships/hyperlink" Target="https://en.wikipedia.org/wiki/Serotonin" TargetMode="External"/><Relationship Id="rId18" Type="http://schemas.openxmlformats.org/officeDocument/2006/relationships/hyperlink" Target="https://en.wikipedia.org/wiki/Benzylamine" TargetMode="External"/><Relationship Id="rId3" Type="http://schemas.openxmlformats.org/officeDocument/2006/relationships/hyperlink" Target="https://en.wikipedia.org/wiki/MAOB" TargetMode="External"/><Relationship Id="rId21" Type="http://schemas.openxmlformats.org/officeDocument/2006/relationships/hyperlink" Target="https://en.wikipedia.org/wiki/Tryptamine" TargetMode="External"/><Relationship Id="rId7" Type="http://schemas.openxmlformats.org/officeDocument/2006/relationships/hyperlink" Target="https://en.wikipedia.org/wiki/Human_gastrointestinal_tract" TargetMode="External"/><Relationship Id="rId12" Type="http://schemas.openxmlformats.org/officeDocument/2006/relationships/hyperlink" Target="https://en.wikipedia.org/wiki/Enzyme#Specificity" TargetMode="External"/><Relationship Id="rId17" Type="http://schemas.openxmlformats.org/officeDocument/2006/relationships/hyperlink" Target="https://en.wikipedia.org/wiki/Phenethylamine" TargetMode="External"/><Relationship Id="rId2" Type="http://schemas.openxmlformats.org/officeDocument/2006/relationships/hyperlink" Target="https://en.wikipedia.org/wiki/Monoamine_oxidase_A" TargetMode="External"/><Relationship Id="rId16" Type="http://schemas.openxmlformats.org/officeDocument/2006/relationships/hyperlink" Target="https://en.wikipedia.org/wiki/Epinephrine" TargetMode="External"/><Relationship Id="rId20" Type="http://schemas.openxmlformats.org/officeDocument/2006/relationships/hyperlink" Target="https://en.wikipedia.org/wiki/Tyramine" TargetMode="External"/><Relationship Id="rId1" Type="http://schemas.openxmlformats.org/officeDocument/2006/relationships/slideLayout" Target="../slideLayouts/slideLayout2.xml"/><Relationship Id="rId6" Type="http://schemas.openxmlformats.org/officeDocument/2006/relationships/hyperlink" Target="https://en.wikipedia.org/wiki/Endothelium" TargetMode="External"/><Relationship Id="rId11" Type="http://schemas.openxmlformats.org/officeDocument/2006/relationships/hyperlink" Target="https://en.wikipedia.org/wiki/Monoamine_neurotransmitter" TargetMode="External"/><Relationship Id="rId5" Type="http://schemas.openxmlformats.org/officeDocument/2006/relationships/hyperlink" Target="https://en.wikipedia.org/wiki/Pulmonary_vascular_system" TargetMode="External"/><Relationship Id="rId15" Type="http://schemas.openxmlformats.org/officeDocument/2006/relationships/hyperlink" Target="https://en.wikipedia.org/wiki/Norepinephrine" TargetMode="External"/><Relationship Id="rId10" Type="http://schemas.openxmlformats.org/officeDocument/2006/relationships/hyperlink" Target="https://en.wikipedia.org/wiki/Platelet" TargetMode="External"/><Relationship Id="rId19" Type="http://schemas.openxmlformats.org/officeDocument/2006/relationships/hyperlink" Target="https://en.wikipedia.org/wiki/Dopamine" TargetMode="External"/><Relationship Id="rId4" Type="http://schemas.openxmlformats.org/officeDocument/2006/relationships/hyperlink" Target="https://en.wikipedia.org/wiki/Liver" TargetMode="External"/><Relationship Id="rId9" Type="http://schemas.openxmlformats.org/officeDocument/2006/relationships/hyperlink" Target="https://en.wikipedia.org/wiki/Blood" TargetMode="External"/><Relationship Id="rId14" Type="http://schemas.openxmlformats.org/officeDocument/2006/relationships/hyperlink" Target="https://en.wikipedia.org/wiki/Melatonin"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en.wikipedia.org/wiki/Clinical_depression" TargetMode="External"/><Relationship Id="rId2" Type="http://schemas.openxmlformats.org/officeDocument/2006/relationships/hyperlink" Target="https://en.wikipedia.org/wiki/Schizophrenia" TargetMode="External"/><Relationship Id="rId1" Type="http://schemas.openxmlformats.org/officeDocument/2006/relationships/slideLayout" Target="../slideLayouts/slideLayout2.xml"/><Relationship Id="rId5" Type="http://schemas.openxmlformats.org/officeDocument/2006/relationships/hyperlink" Target="https://en.wikipedia.org/wiki/Substance_abuse" TargetMode="External"/><Relationship Id="rId4" Type="http://schemas.openxmlformats.org/officeDocument/2006/relationships/hyperlink" Target="https://en.wikipedia.org/wiki/Attention_deficit_disorder"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en.wikipedia.org/wiki/P-ATPase" TargetMode="External"/><Relationship Id="rId2" Type="http://schemas.openxmlformats.org/officeDocument/2006/relationships/hyperlink" Target="https://en.wikipedia.org/wiki/Oligomycin" TargetMode="External"/><Relationship Id="rId1" Type="http://schemas.openxmlformats.org/officeDocument/2006/relationships/slideLayout" Target="../slideLayouts/slideLayout2.xml"/><Relationship Id="rId5" Type="http://schemas.openxmlformats.org/officeDocument/2006/relationships/hyperlink" Target="https://en.wikipedia.org/wiki/Enzyme" TargetMode="External"/><Relationship Id="rId4" Type="http://schemas.openxmlformats.org/officeDocument/2006/relationships/hyperlink" Target="https://en.wikipedia.org/wiki/Cell-surface"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en.wikipedia.org/wiki/Peroxide" TargetMode="External"/><Relationship Id="rId2" Type="http://schemas.openxmlformats.org/officeDocument/2006/relationships/hyperlink" Target="https://en.wikipedia.org/wiki/Enzyme"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s://en.wikipedia.org/wiki/Peroxiredoxin" TargetMode="External"/><Relationship Id="rId3" Type="http://schemas.openxmlformats.org/officeDocument/2006/relationships/hyperlink" Target="https://en.wikipedia.org/wiki/Animal_heme-dependent_peroxidases" TargetMode="External"/><Relationship Id="rId7" Type="http://schemas.openxmlformats.org/officeDocument/2006/relationships/hyperlink" Target="https://en.wikipedia.org/wiki/Glutathione_peroxidase" TargetMode="External"/><Relationship Id="rId2" Type="http://schemas.openxmlformats.org/officeDocument/2006/relationships/hyperlink" Target="https://en.wikipedia.org/wiki/Haem_peroxidase" TargetMode="External"/><Relationship Id="rId1" Type="http://schemas.openxmlformats.org/officeDocument/2006/relationships/slideLayout" Target="../slideLayouts/slideLayout2.xml"/><Relationship Id="rId6" Type="http://schemas.openxmlformats.org/officeDocument/2006/relationships/hyperlink" Target="https://en.wikipedia.org/wiki/Di-haem_cytochrome_c_peroxidase" TargetMode="External"/><Relationship Id="rId5" Type="http://schemas.openxmlformats.org/officeDocument/2006/relationships/hyperlink" Target="https://en.wikipedia.org/wiki/Haloperoxidase" TargetMode="External"/><Relationship Id="rId4" Type="http://schemas.openxmlformats.org/officeDocument/2006/relationships/hyperlink" Target="https://en.wikipedia.org/wiki/Catalase" TargetMode="External"/><Relationship Id="rId9" Type="http://schemas.openxmlformats.org/officeDocument/2006/relationships/hyperlink" Target="https://en.wikipedia.org/wiki/Manganese_peroxidase"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b="1" dirty="0" smtClean="0"/>
              <a:t>Enzymes</a:t>
            </a:r>
            <a:r>
              <a:rPr lang="en-US" dirty="0" smtClean="0"/>
              <a:t> </a:t>
            </a:r>
            <a:r>
              <a:rPr lang="en-US" sz="1800" dirty="0" smtClean="0"/>
              <a:t>(</a:t>
            </a:r>
            <a:r>
              <a:rPr lang="en-US" sz="1800" dirty="0" err="1" smtClean="0"/>
              <a:t>ATPase,peroxidases,ACEs,monoamine</a:t>
            </a:r>
            <a:r>
              <a:rPr lang="en-US" sz="1800" dirty="0" smtClean="0"/>
              <a:t> oxidase)</a:t>
            </a:r>
            <a:endParaRPr lang="en-US" sz="1800" dirty="0"/>
          </a:p>
        </p:txBody>
      </p:sp>
      <p:sp>
        <p:nvSpPr>
          <p:cNvPr id="3" name="Subtitle 2"/>
          <p:cNvSpPr>
            <a:spLocks noGrp="1"/>
          </p:cNvSpPr>
          <p:nvPr>
            <p:ph type="subTitle" idx="1"/>
          </p:nvPr>
        </p:nvSpPr>
        <p:spPr/>
        <p:txBody>
          <a:bodyPr/>
          <a:lstStyle/>
          <a:p>
            <a:r>
              <a:rPr lang="en-US" dirty="0" smtClean="0"/>
              <a:t>       Presented to                    Mam </a:t>
            </a:r>
            <a:r>
              <a:rPr lang="en-US" dirty="0" err="1" smtClean="0"/>
              <a:t>Dr-Qaiser</a:t>
            </a:r>
            <a:r>
              <a:rPr lang="en-US" dirty="0" smtClean="0"/>
              <a:t> </a:t>
            </a:r>
            <a:r>
              <a:rPr lang="en-US" dirty="0" err="1" smtClean="0"/>
              <a:t>jabeen</a:t>
            </a:r>
            <a:r>
              <a:rPr lang="en-US" dirty="0"/>
              <a:t> </a:t>
            </a:r>
            <a:endParaRPr lang="en-US" dirty="0" smtClean="0"/>
          </a:p>
          <a:p>
            <a:r>
              <a:rPr lang="en-US" dirty="0" smtClean="0"/>
              <a:t>Presented by                            </a:t>
            </a:r>
            <a:r>
              <a:rPr lang="en-US" dirty="0" err="1" smtClean="0"/>
              <a:t>Imtisal</a:t>
            </a:r>
            <a:r>
              <a:rPr lang="en-US" dirty="0" smtClean="0"/>
              <a:t> </a:t>
            </a:r>
            <a:r>
              <a:rPr lang="en-US" dirty="0" err="1" smtClean="0"/>
              <a:t>Sarwar</a:t>
            </a:r>
            <a:endParaRPr lang="en-US" dirty="0" smtClean="0"/>
          </a:p>
          <a:p>
            <a:endParaRPr lang="en-US" dirty="0"/>
          </a:p>
        </p:txBody>
      </p:sp>
    </p:spTree>
    <p:extLst>
      <p:ext uri="{BB962C8B-B14F-4D97-AF65-F5344CB8AC3E}">
        <p14:creationId xmlns:p14="http://schemas.microsoft.com/office/powerpoint/2010/main" val="12306338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Angiotensin converting enzyme (ACEs)</a:t>
            </a:r>
            <a:endParaRPr lang="en-US" b="1" dirty="0"/>
          </a:p>
        </p:txBody>
      </p:sp>
      <p:sp>
        <p:nvSpPr>
          <p:cNvPr id="3" name="Content Placeholder 2"/>
          <p:cNvSpPr>
            <a:spLocks noGrp="1"/>
          </p:cNvSpPr>
          <p:nvPr>
            <p:ph idx="1"/>
          </p:nvPr>
        </p:nvSpPr>
        <p:spPr/>
        <p:txBody>
          <a:bodyPr>
            <a:normAutofit fontScale="55000" lnSpcReduction="20000"/>
          </a:bodyPr>
          <a:lstStyle/>
          <a:p>
            <a:r>
              <a:rPr lang="en-US" sz="4000" b="1" dirty="0" smtClean="0"/>
              <a:t>Introduction:</a:t>
            </a:r>
          </a:p>
          <a:p>
            <a:pPr marL="0" indent="0">
              <a:buNone/>
            </a:pPr>
            <a:r>
              <a:rPr lang="en-US" sz="3400" b="1" dirty="0"/>
              <a:t>Angiotensin</a:t>
            </a:r>
            <a:r>
              <a:rPr lang="en-US" sz="3400" dirty="0"/>
              <a:t>-</a:t>
            </a:r>
            <a:r>
              <a:rPr lang="en-US" sz="3400" b="1" dirty="0"/>
              <a:t>converting enzyme</a:t>
            </a:r>
            <a:r>
              <a:rPr lang="en-US" sz="3400" dirty="0"/>
              <a:t> (EC 3.4.15.1), or </a:t>
            </a:r>
            <a:r>
              <a:rPr lang="en-US" sz="3400" b="1" dirty="0"/>
              <a:t>ACE</a:t>
            </a:r>
            <a:r>
              <a:rPr lang="en-US" sz="3400" dirty="0"/>
              <a:t>, is a central component of the renin–</a:t>
            </a:r>
            <a:r>
              <a:rPr lang="en-US" sz="3400" b="1" dirty="0"/>
              <a:t>angiotensin</a:t>
            </a:r>
            <a:r>
              <a:rPr lang="en-US" sz="3400" dirty="0"/>
              <a:t> system (RAS), which controls blood pressure by regulating the volume of fluids in the </a:t>
            </a:r>
            <a:r>
              <a:rPr lang="en-US" sz="3400" dirty="0" smtClean="0"/>
              <a:t>body.</a:t>
            </a:r>
          </a:p>
          <a:p>
            <a:pPr marL="0" indent="0">
              <a:buNone/>
            </a:pPr>
            <a:r>
              <a:rPr lang="en-US" sz="3400" dirty="0"/>
              <a:t> It converts the hormone </a:t>
            </a:r>
            <a:r>
              <a:rPr lang="en-US" sz="3400" dirty="0">
                <a:hlinkClick r:id="rId2" tooltip="Angiotensin I"/>
              </a:rPr>
              <a:t>angiotensin I</a:t>
            </a:r>
            <a:r>
              <a:rPr lang="en-US" sz="3400" dirty="0"/>
              <a:t> to the active </a:t>
            </a:r>
            <a:r>
              <a:rPr lang="en-US" sz="3400" dirty="0">
                <a:hlinkClick r:id="rId3" tooltip="Vasoconstriction"/>
              </a:rPr>
              <a:t>vasoconstrictor</a:t>
            </a:r>
            <a:r>
              <a:rPr lang="en-US" sz="3400" dirty="0"/>
              <a:t> </a:t>
            </a:r>
            <a:r>
              <a:rPr lang="en-US" sz="3400" dirty="0">
                <a:hlinkClick r:id="rId4" tooltip="Angiotensin II"/>
              </a:rPr>
              <a:t>angiotensin II</a:t>
            </a:r>
            <a:r>
              <a:rPr lang="en-US" sz="3400" dirty="0" smtClean="0"/>
              <a:t>.</a:t>
            </a:r>
          </a:p>
          <a:p>
            <a:pPr marL="0" indent="0">
              <a:buNone/>
            </a:pPr>
            <a:r>
              <a:rPr lang="en-US" sz="4500" b="1" dirty="0" smtClean="0"/>
              <a:t>Nomenclature:</a:t>
            </a:r>
          </a:p>
          <a:p>
            <a:pPr marL="0" indent="0">
              <a:buNone/>
            </a:pPr>
            <a:r>
              <a:rPr lang="en-US" sz="3800" dirty="0"/>
              <a:t>ACE is also known by the following names:</a:t>
            </a:r>
          </a:p>
          <a:p>
            <a:r>
              <a:rPr lang="en-US" sz="3800" dirty="0"/>
              <a:t>dipeptidyl carboxypeptidase I</a:t>
            </a:r>
          </a:p>
          <a:p>
            <a:r>
              <a:rPr lang="en-US" sz="3800" dirty="0"/>
              <a:t>peptidase P</a:t>
            </a:r>
          </a:p>
          <a:p>
            <a:r>
              <a:rPr lang="en-US" sz="3800" dirty="0"/>
              <a:t>dipeptide hydrolase</a:t>
            </a:r>
          </a:p>
          <a:p>
            <a:r>
              <a:rPr lang="en-US" sz="3800" dirty="0"/>
              <a:t>peptidyl </a:t>
            </a:r>
            <a:r>
              <a:rPr lang="en-US" sz="3800" dirty="0" err="1" smtClean="0"/>
              <a:t>dipeptidase</a:t>
            </a:r>
            <a:endParaRPr lang="en-US" sz="3800" dirty="0"/>
          </a:p>
          <a:p>
            <a:r>
              <a:rPr lang="en-US" sz="3800" dirty="0" err="1"/>
              <a:t>kininase</a:t>
            </a:r>
            <a:r>
              <a:rPr lang="en-US" sz="3800" dirty="0"/>
              <a:t> II</a:t>
            </a:r>
          </a:p>
          <a:p>
            <a:r>
              <a:rPr lang="en-US" sz="3800" dirty="0"/>
              <a:t>angiotensin I-converting </a:t>
            </a:r>
            <a:r>
              <a:rPr lang="en-US" sz="3800" dirty="0" smtClean="0"/>
              <a:t>enzyme</a:t>
            </a:r>
            <a:endParaRPr lang="en-US" sz="3800" dirty="0"/>
          </a:p>
          <a:p>
            <a:pPr marL="0" indent="0">
              <a:buNone/>
            </a:pPr>
            <a:endParaRPr lang="en-US" dirty="0"/>
          </a:p>
        </p:txBody>
      </p:sp>
    </p:spTree>
    <p:extLst>
      <p:ext uri="{BB962C8B-B14F-4D97-AF65-F5344CB8AC3E}">
        <p14:creationId xmlns:p14="http://schemas.microsoft.com/office/powerpoint/2010/main" val="13429138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09328"/>
          </a:xfrm>
        </p:spPr>
        <p:txBody>
          <a:bodyPr>
            <a:normAutofit fontScale="90000"/>
          </a:bodyPr>
          <a:lstStyle/>
          <a:p>
            <a:endParaRPr lang="en-US" dirty="0"/>
          </a:p>
        </p:txBody>
      </p:sp>
      <p:sp>
        <p:nvSpPr>
          <p:cNvPr id="3" name="Content Placeholder 2"/>
          <p:cNvSpPr>
            <a:spLocks noGrp="1"/>
          </p:cNvSpPr>
          <p:nvPr>
            <p:ph idx="1"/>
          </p:nvPr>
        </p:nvSpPr>
        <p:spPr>
          <a:xfrm>
            <a:off x="838200" y="681487"/>
            <a:ext cx="10515600" cy="5995358"/>
          </a:xfrm>
        </p:spPr>
        <p:txBody>
          <a:bodyPr/>
          <a:lstStyle/>
          <a:p>
            <a:r>
              <a:rPr lang="en-US" b="1" dirty="0" smtClean="0"/>
              <a:t>Mechanism:</a:t>
            </a:r>
          </a:p>
          <a:p>
            <a:pPr marL="0" indent="0">
              <a:buNone/>
            </a:pPr>
            <a:r>
              <a:rPr lang="en-US" sz="2400" dirty="0"/>
              <a:t>ACE is a zinc </a:t>
            </a:r>
            <a:r>
              <a:rPr lang="en-US" sz="2400" dirty="0" err="1" smtClean="0"/>
              <a:t>metalloenzyme.The</a:t>
            </a:r>
            <a:r>
              <a:rPr lang="en-US" sz="2400" dirty="0" smtClean="0"/>
              <a:t> </a:t>
            </a:r>
            <a:r>
              <a:rPr lang="en-US" sz="2400" dirty="0"/>
              <a:t>zinc ion is essential to its activity, since it directly participates in the catalysis of the peptide hydrolysis. Therefore, ACE can be inhibited by metal</a:t>
            </a:r>
            <a:r>
              <a:rPr lang="en-US" sz="2400" u="sng" dirty="0">
                <a:hlinkClick r:id="rId2"/>
              </a:rPr>
              <a:t>-chelating </a:t>
            </a:r>
            <a:r>
              <a:rPr lang="en-US" sz="2400" u="sng" dirty="0" smtClean="0">
                <a:hlinkClick r:id="rId2"/>
              </a:rPr>
              <a:t>agents</a:t>
            </a:r>
            <a:r>
              <a:rPr lang="en-US" u="sng" dirty="0" smtClean="0"/>
              <a:t>.</a:t>
            </a:r>
          </a:p>
          <a:p>
            <a:pPr marL="0" indent="0">
              <a:buNone/>
            </a:pPr>
            <a:r>
              <a:rPr lang="en-US" b="1" dirty="0" smtClean="0"/>
              <a:t>Function of ACEs:</a:t>
            </a:r>
          </a:p>
          <a:p>
            <a:pPr marL="0" indent="0">
              <a:buNone/>
            </a:pP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5457" y="2622431"/>
            <a:ext cx="7522234" cy="3864634"/>
          </a:xfrm>
          <a:prstGeom prst="rect">
            <a:avLst/>
          </a:prstGeom>
        </p:spPr>
      </p:pic>
    </p:spTree>
    <p:extLst>
      <p:ext uri="{BB962C8B-B14F-4D97-AF65-F5344CB8AC3E}">
        <p14:creationId xmlns:p14="http://schemas.microsoft.com/office/powerpoint/2010/main" val="30024794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26581"/>
          </a:xfrm>
        </p:spPr>
        <p:txBody>
          <a:bodyPr>
            <a:normAutofit fontScale="90000"/>
          </a:bodyPr>
          <a:lstStyle/>
          <a:p>
            <a:endParaRPr lang="en-US" dirty="0"/>
          </a:p>
        </p:txBody>
      </p:sp>
      <p:sp>
        <p:nvSpPr>
          <p:cNvPr id="3" name="Content Placeholder 2"/>
          <p:cNvSpPr>
            <a:spLocks noGrp="1"/>
          </p:cNvSpPr>
          <p:nvPr>
            <p:ph idx="1"/>
          </p:nvPr>
        </p:nvSpPr>
        <p:spPr>
          <a:xfrm>
            <a:off x="838200" y="1587259"/>
            <a:ext cx="10515600" cy="4589703"/>
          </a:xfrm>
        </p:spPr>
        <p:txBody>
          <a:bodyPr/>
          <a:lstStyle/>
          <a:p>
            <a:pPr marL="0" indent="0">
              <a:buNone/>
            </a:pPr>
            <a:r>
              <a:rPr lang="en-US" b="1" dirty="0" smtClean="0"/>
              <a:t>Clinical significance:</a:t>
            </a:r>
          </a:p>
          <a:p>
            <a:pPr marL="0" indent="0">
              <a:buNone/>
            </a:pPr>
            <a:r>
              <a:rPr lang="en-US" sz="2400" dirty="0" smtClean="0"/>
              <a:t>Conditions </a:t>
            </a:r>
            <a:r>
              <a:rPr lang="en-US" sz="2400" dirty="0"/>
              <a:t>that may cause higher-than-normal levels of ACE include:</a:t>
            </a:r>
          </a:p>
          <a:p>
            <a:r>
              <a:rPr lang="en-US" sz="2400" dirty="0"/>
              <a:t>cirrhosis.</a:t>
            </a:r>
          </a:p>
          <a:p>
            <a:r>
              <a:rPr lang="en-US" sz="2400" dirty="0" smtClean="0"/>
              <a:t>psoriasis</a:t>
            </a:r>
            <a:r>
              <a:rPr lang="en-US" sz="2400" dirty="0"/>
              <a:t>.</a:t>
            </a:r>
          </a:p>
          <a:p>
            <a:r>
              <a:rPr lang="en-US" sz="2400" dirty="0"/>
              <a:t>amyloidosis.</a:t>
            </a:r>
          </a:p>
          <a:p>
            <a:r>
              <a:rPr lang="en-US" sz="2400" dirty="0"/>
              <a:t>diabetes.</a:t>
            </a:r>
          </a:p>
          <a:p>
            <a:r>
              <a:rPr lang="en-US" sz="2400" dirty="0"/>
              <a:t>HIV.</a:t>
            </a:r>
          </a:p>
          <a:p>
            <a:r>
              <a:rPr lang="en-US" sz="2400" dirty="0"/>
              <a:t>histoplasmosis.</a:t>
            </a:r>
          </a:p>
          <a:p>
            <a:r>
              <a:rPr lang="en-US" sz="2400" dirty="0"/>
              <a:t>hyperthyroidism.</a:t>
            </a:r>
          </a:p>
          <a:p>
            <a:endParaRPr lang="en-US" dirty="0"/>
          </a:p>
        </p:txBody>
      </p:sp>
    </p:spTree>
    <p:extLst>
      <p:ext uri="{BB962C8B-B14F-4D97-AF65-F5344CB8AC3E}">
        <p14:creationId xmlns:p14="http://schemas.microsoft.com/office/powerpoint/2010/main" val="32548126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247350"/>
          </a:xfrm>
        </p:spPr>
        <p:txBody>
          <a:bodyPr>
            <a:normAutofit fontScale="90000"/>
          </a:bodyPr>
          <a:lstStyle/>
          <a:p>
            <a:endParaRPr lang="en-US" dirty="0"/>
          </a:p>
        </p:txBody>
      </p:sp>
      <p:sp>
        <p:nvSpPr>
          <p:cNvPr id="3" name="Content Placeholder 2"/>
          <p:cNvSpPr>
            <a:spLocks noGrp="1"/>
          </p:cNvSpPr>
          <p:nvPr>
            <p:ph idx="1"/>
          </p:nvPr>
        </p:nvSpPr>
        <p:spPr>
          <a:xfrm>
            <a:off x="838200" y="1440611"/>
            <a:ext cx="10515600" cy="4736352"/>
          </a:xfrm>
        </p:spPr>
        <p:txBody>
          <a:bodyPr>
            <a:normAutofit/>
          </a:bodyPr>
          <a:lstStyle/>
          <a:p>
            <a:r>
              <a:rPr lang="en-US" b="1" dirty="0" smtClean="0"/>
              <a:t>Pharmacological effects of inhibition of ACEs:</a:t>
            </a:r>
          </a:p>
          <a:p>
            <a:pPr marL="0" indent="0">
              <a:buNone/>
            </a:pPr>
            <a:r>
              <a:rPr lang="en-US" sz="2400" dirty="0" smtClean="0"/>
              <a:t>ACE inhibitors process vasodilation by inhibiting the formation of angiotensin II. Major </a:t>
            </a:r>
            <a:r>
              <a:rPr lang="en-US" sz="2400" dirty="0" err="1" smtClean="0"/>
              <a:t>cardiorenal</a:t>
            </a:r>
            <a:r>
              <a:rPr lang="en-US" sz="2400" dirty="0" smtClean="0"/>
              <a:t> effects of ACE inhibitors are:-</a:t>
            </a:r>
          </a:p>
          <a:p>
            <a:r>
              <a:rPr lang="en-US" sz="2400" dirty="0"/>
              <a:t>Vasodilation (arterial &amp; venous)</a:t>
            </a:r>
            <a:br>
              <a:rPr lang="en-US" sz="2400" dirty="0"/>
            </a:br>
            <a:r>
              <a:rPr lang="en-US" sz="2400" dirty="0"/>
              <a:t>- reduce arterial &amp; venous pressure</a:t>
            </a:r>
            <a:br>
              <a:rPr lang="en-US" sz="2400" dirty="0"/>
            </a:br>
            <a:r>
              <a:rPr lang="en-US" sz="2400" dirty="0"/>
              <a:t>- reduce ventricular afterload &amp; preload</a:t>
            </a:r>
          </a:p>
          <a:p>
            <a:r>
              <a:rPr lang="en-US" sz="2400" dirty="0"/>
              <a:t>Decrease blood volume</a:t>
            </a:r>
            <a:br>
              <a:rPr lang="en-US" sz="2400" dirty="0"/>
            </a:br>
            <a:r>
              <a:rPr lang="en-US" sz="2400" dirty="0"/>
              <a:t>- natriuretic</a:t>
            </a:r>
            <a:br>
              <a:rPr lang="en-US" sz="2400" dirty="0"/>
            </a:br>
            <a:r>
              <a:rPr lang="en-US" sz="2400" dirty="0"/>
              <a:t>- diuretic</a:t>
            </a:r>
          </a:p>
          <a:p>
            <a:r>
              <a:rPr lang="en-US" sz="2400" dirty="0"/>
              <a:t>Depress sympathetic activity</a:t>
            </a:r>
          </a:p>
          <a:p>
            <a:r>
              <a:rPr lang="en-US" sz="2400" dirty="0"/>
              <a:t>Inhibit cardiac and vascular hypertrophy</a:t>
            </a:r>
          </a:p>
          <a:p>
            <a:pPr marL="0" indent="0">
              <a:buNone/>
            </a:pPr>
            <a:endParaRPr lang="en-US" dirty="0" smtClean="0"/>
          </a:p>
        </p:txBody>
      </p:sp>
    </p:spTree>
    <p:extLst>
      <p:ext uri="{BB962C8B-B14F-4D97-AF65-F5344CB8AC3E}">
        <p14:creationId xmlns:p14="http://schemas.microsoft.com/office/powerpoint/2010/main" val="36145304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Monoamine oxidase:</a:t>
            </a:r>
            <a:endParaRPr lang="en-US" b="1" dirty="0"/>
          </a:p>
        </p:txBody>
      </p:sp>
      <p:sp>
        <p:nvSpPr>
          <p:cNvPr id="3" name="Content Placeholder 2"/>
          <p:cNvSpPr>
            <a:spLocks noGrp="1"/>
          </p:cNvSpPr>
          <p:nvPr>
            <p:ph idx="1"/>
          </p:nvPr>
        </p:nvSpPr>
        <p:spPr/>
        <p:txBody>
          <a:bodyPr/>
          <a:lstStyle/>
          <a:p>
            <a:r>
              <a:rPr lang="en-US" b="1" dirty="0" smtClean="0"/>
              <a:t>Introduction:</a:t>
            </a:r>
          </a:p>
          <a:p>
            <a:pPr marL="0" indent="0">
              <a:buNone/>
            </a:pPr>
            <a:r>
              <a:rPr lang="en-US" sz="2400" b="1" dirty="0"/>
              <a:t>Monoamine oxidases</a:t>
            </a:r>
            <a:r>
              <a:rPr lang="en-US" sz="2400" dirty="0"/>
              <a:t> (</a:t>
            </a:r>
            <a:r>
              <a:rPr lang="en-US" sz="2400" b="1" dirty="0"/>
              <a:t>MAO</a:t>
            </a:r>
            <a:r>
              <a:rPr lang="en-US" sz="2400" dirty="0"/>
              <a:t>) </a:t>
            </a:r>
            <a:r>
              <a:rPr lang="en-US" sz="2400" dirty="0" smtClean="0"/>
              <a:t>are </a:t>
            </a:r>
            <a:r>
              <a:rPr lang="en-US" sz="2400" dirty="0"/>
              <a:t>a </a:t>
            </a:r>
            <a:r>
              <a:rPr lang="en-US" sz="2400" dirty="0" smtClean="0"/>
              <a:t>family of</a:t>
            </a:r>
            <a:r>
              <a:rPr lang="en-US" sz="2400" dirty="0"/>
              <a:t> </a:t>
            </a:r>
            <a:r>
              <a:rPr lang="en-US" sz="2400" dirty="0">
                <a:hlinkClick r:id="rId2" tooltip="Enzyme"/>
              </a:rPr>
              <a:t>enzymes</a:t>
            </a:r>
            <a:r>
              <a:rPr lang="en-US" sz="2400" dirty="0"/>
              <a:t> that </a:t>
            </a:r>
            <a:r>
              <a:rPr lang="en-US" sz="2400" dirty="0">
                <a:hlinkClick r:id="rId3" tooltip="Catalysis"/>
              </a:rPr>
              <a:t>catalyze</a:t>
            </a:r>
            <a:r>
              <a:rPr lang="en-US" sz="2400" dirty="0"/>
              <a:t> the </a:t>
            </a:r>
            <a:r>
              <a:rPr lang="en-US" sz="2400" dirty="0">
                <a:hlinkClick r:id="rId4" tooltip="Oxidation"/>
              </a:rPr>
              <a:t>oxidation</a:t>
            </a:r>
            <a:r>
              <a:rPr lang="en-US" sz="2400" dirty="0"/>
              <a:t> of </a:t>
            </a:r>
            <a:r>
              <a:rPr lang="en-US" sz="2400" dirty="0">
                <a:hlinkClick r:id="rId5" tooltip="Monoamine"/>
              </a:rPr>
              <a:t>monoamines</a:t>
            </a:r>
            <a:r>
              <a:rPr lang="en-US" sz="2400" dirty="0"/>
              <a:t>, employing oxygen to clip off their amine </a:t>
            </a:r>
            <a:r>
              <a:rPr lang="en-US" sz="2400" dirty="0" err="1" smtClean="0"/>
              <a:t>group.They</a:t>
            </a:r>
            <a:r>
              <a:rPr lang="en-US" sz="2400" dirty="0" smtClean="0"/>
              <a:t> </a:t>
            </a:r>
            <a:r>
              <a:rPr lang="en-US" sz="2400" dirty="0"/>
              <a:t>are found bound to the outer membrane of </a:t>
            </a:r>
            <a:r>
              <a:rPr lang="en-US" sz="2400" dirty="0">
                <a:hlinkClick r:id="rId6" tooltip="Mitochondria"/>
              </a:rPr>
              <a:t>mitochondria</a:t>
            </a:r>
            <a:r>
              <a:rPr lang="en-US" sz="2400" dirty="0"/>
              <a:t> in most cell types of the body. </a:t>
            </a:r>
            <a:endParaRPr lang="en-US" sz="2400" dirty="0" smtClean="0"/>
          </a:p>
          <a:p>
            <a:pPr marL="0" indent="0">
              <a:buNone/>
            </a:pPr>
            <a:r>
              <a:rPr lang="en-US" b="1" dirty="0" smtClean="0"/>
              <a:t>History:</a:t>
            </a:r>
          </a:p>
          <a:p>
            <a:pPr marL="0" indent="0">
              <a:buNone/>
            </a:pPr>
            <a:r>
              <a:rPr lang="en-US" sz="2400" dirty="0" smtClean="0"/>
              <a:t>The </a:t>
            </a:r>
            <a:r>
              <a:rPr lang="en-US" sz="2400" dirty="0"/>
              <a:t>first such enzyme was discovered in 1928 by </a:t>
            </a:r>
            <a:r>
              <a:rPr lang="en-US" sz="2400" dirty="0">
                <a:hlinkClick r:id="rId7" tooltip="Mary Bernheim"/>
              </a:rPr>
              <a:t>Mary </a:t>
            </a:r>
            <a:r>
              <a:rPr lang="en-US" sz="2400" dirty="0" err="1">
                <a:hlinkClick r:id="rId7" tooltip="Mary Bernheim"/>
              </a:rPr>
              <a:t>Bernheim</a:t>
            </a:r>
            <a:r>
              <a:rPr lang="en-US" sz="2400" dirty="0"/>
              <a:t> in the liver and was named tyramine </a:t>
            </a:r>
            <a:r>
              <a:rPr lang="en-US" sz="2400" dirty="0" err="1" smtClean="0"/>
              <a:t>oxidase.The</a:t>
            </a:r>
            <a:r>
              <a:rPr lang="en-US" sz="2400" dirty="0" smtClean="0"/>
              <a:t> </a:t>
            </a:r>
            <a:r>
              <a:rPr lang="en-US" sz="2400" dirty="0"/>
              <a:t>MAOs belong to the </a:t>
            </a:r>
            <a:r>
              <a:rPr lang="en-US" sz="2400" dirty="0">
                <a:hlinkClick r:id="rId8" tooltip="Protein family"/>
              </a:rPr>
              <a:t>protein family</a:t>
            </a:r>
            <a:r>
              <a:rPr lang="en-US" sz="2400" dirty="0"/>
              <a:t> of </a:t>
            </a:r>
            <a:r>
              <a:rPr lang="en-US" sz="2400" dirty="0" err="1">
                <a:hlinkClick r:id="rId9" tooltip="Flavin-containing amine oxidoreductase"/>
              </a:rPr>
              <a:t>flavin</a:t>
            </a:r>
            <a:r>
              <a:rPr lang="en-US" sz="2400" dirty="0">
                <a:hlinkClick r:id="rId9" tooltip="Flavin-containing amine oxidoreductase"/>
              </a:rPr>
              <a:t>-containing amine oxidoreductases</a:t>
            </a:r>
            <a:r>
              <a:rPr lang="en-US" sz="2400" dirty="0"/>
              <a:t>.</a:t>
            </a:r>
            <a:endParaRPr lang="en-US" sz="2400" dirty="0" smtClean="0"/>
          </a:p>
          <a:p>
            <a:endParaRPr lang="en-US" dirty="0"/>
          </a:p>
        </p:txBody>
      </p:sp>
    </p:spTree>
    <p:extLst>
      <p:ext uri="{BB962C8B-B14F-4D97-AF65-F5344CB8AC3E}">
        <p14:creationId xmlns:p14="http://schemas.microsoft.com/office/powerpoint/2010/main" val="22551989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48943"/>
          </a:xfrm>
        </p:spPr>
        <p:txBody>
          <a:bodyPr>
            <a:normAutofit fontScale="90000"/>
          </a:bodyPr>
          <a:lstStyle/>
          <a:p>
            <a:endParaRPr lang="en-US" dirty="0"/>
          </a:p>
        </p:txBody>
      </p:sp>
      <p:sp>
        <p:nvSpPr>
          <p:cNvPr id="3" name="Content Placeholder 2"/>
          <p:cNvSpPr>
            <a:spLocks noGrp="1"/>
          </p:cNvSpPr>
          <p:nvPr>
            <p:ph idx="1"/>
          </p:nvPr>
        </p:nvSpPr>
        <p:spPr>
          <a:xfrm>
            <a:off x="838200" y="1095555"/>
            <a:ext cx="10515600" cy="5081408"/>
          </a:xfrm>
        </p:spPr>
        <p:txBody>
          <a:bodyPr>
            <a:normAutofit lnSpcReduction="10000"/>
          </a:bodyPr>
          <a:lstStyle/>
          <a:p>
            <a:r>
              <a:rPr lang="en-US" sz="3000" b="1" dirty="0" smtClean="0"/>
              <a:t>Types:</a:t>
            </a:r>
          </a:p>
          <a:p>
            <a:pPr marL="0" indent="0">
              <a:buNone/>
            </a:pPr>
            <a:r>
              <a:rPr lang="en-US" sz="2600" dirty="0"/>
              <a:t>In humans there are two types of MAO: </a:t>
            </a:r>
            <a:r>
              <a:rPr lang="en-US" sz="2600" dirty="0">
                <a:hlinkClick r:id="rId2" tooltip="Monoamine oxidase A"/>
              </a:rPr>
              <a:t>MAO-A</a:t>
            </a:r>
            <a:r>
              <a:rPr lang="en-US" sz="2600" dirty="0"/>
              <a:t> and </a:t>
            </a:r>
            <a:r>
              <a:rPr lang="en-US" sz="2600" dirty="0">
                <a:hlinkClick r:id="rId3" tooltip="MAOB"/>
              </a:rPr>
              <a:t>MAO-B</a:t>
            </a:r>
            <a:r>
              <a:rPr lang="en-US" sz="2600" dirty="0" smtClean="0"/>
              <a:t>.</a:t>
            </a:r>
            <a:endParaRPr lang="en-US" sz="2600" dirty="0"/>
          </a:p>
          <a:p>
            <a:pPr lvl="1"/>
            <a:r>
              <a:rPr lang="en-US" sz="2600" dirty="0" smtClean="0"/>
              <a:t>MAO-A </a:t>
            </a:r>
            <a:r>
              <a:rPr lang="en-US" sz="2600" dirty="0"/>
              <a:t>is also found in the </a:t>
            </a:r>
            <a:r>
              <a:rPr lang="en-US" sz="2600" dirty="0">
                <a:hlinkClick r:id="rId4" tooltip="Liver"/>
              </a:rPr>
              <a:t>liver</a:t>
            </a:r>
            <a:r>
              <a:rPr lang="en-US" sz="2600" dirty="0"/>
              <a:t>, </a:t>
            </a:r>
            <a:r>
              <a:rPr lang="en-US" sz="2600" dirty="0">
                <a:hlinkClick r:id="rId5" tooltip="Pulmonary vascular system"/>
              </a:rPr>
              <a:t>pulmonary vascular</a:t>
            </a:r>
            <a:r>
              <a:rPr lang="en-US" sz="2600" dirty="0"/>
              <a:t> </a:t>
            </a:r>
            <a:r>
              <a:rPr lang="en-US" sz="2600" dirty="0">
                <a:hlinkClick r:id="rId6" tooltip="Endothelium"/>
              </a:rPr>
              <a:t>endothelium</a:t>
            </a:r>
            <a:r>
              <a:rPr lang="en-US" sz="2600" dirty="0"/>
              <a:t>, </a:t>
            </a:r>
            <a:r>
              <a:rPr lang="en-US" sz="2600" dirty="0">
                <a:hlinkClick r:id="rId7" tooltip="Human gastrointestinal tract"/>
              </a:rPr>
              <a:t>gastrointestinal tract</a:t>
            </a:r>
            <a:r>
              <a:rPr lang="en-US" sz="2600" dirty="0"/>
              <a:t>, and </a:t>
            </a:r>
            <a:r>
              <a:rPr lang="en-US" sz="2600" dirty="0">
                <a:hlinkClick r:id="rId8" tooltip="Placenta"/>
              </a:rPr>
              <a:t>placenta</a:t>
            </a:r>
            <a:r>
              <a:rPr lang="en-US" sz="2600" dirty="0"/>
              <a:t>.</a:t>
            </a:r>
          </a:p>
          <a:p>
            <a:pPr lvl="1"/>
            <a:r>
              <a:rPr lang="en-US" sz="2600" dirty="0"/>
              <a:t>MAO-B is mostly found in </a:t>
            </a:r>
            <a:r>
              <a:rPr lang="en-US" sz="2600" dirty="0">
                <a:hlinkClick r:id="rId9" tooltip="Blood"/>
              </a:rPr>
              <a:t>blood</a:t>
            </a:r>
            <a:r>
              <a:rPr lang="en-US" sz="2600" dirty="0"/>
              <a:t> </a:t>
            </a:r>
            <a:r>
              <a:rPr lang="en-US" sz="2600" dirty="0">
                <a:hlinkClick r:id="rId10" tooltip="Platelet"/>
              </a:rPr>
              <a:t>platelets</a:t>
            </a:r>
            <a:r>
              <a:rPr lang="en-US" sz="2600" dirty="0" smtClean="0"/>
              <a:t>.</a:t>
            </a:r>
          </a:p>
          <a:p>
            <a:pPr marL="0" indent="0">
              <a:buNone/>
            </a:pPr>
            <a:r>
              <a:rPr lang="en-US" sz="3000" b="1" dirty="0" smtClean="0"/>
              <a:t>Specific substrates:</a:t>
            </a:r>
          </a:p>
          <a:p>
            <a:r>
              <a:rPr lang="en-US" sz="2600" dirty="0"/>
              <a:t>Both MAOs are also vital to the inactivation of </a:t>
            </a:r>
            <a:r>
              <a:rPr lang="en-US" sz="2600" dirty="0">
                <a:hlinkClick r:id="rId11" tooltip="Monoamine neurotransmitter"/>
              </a:rPr>
              <a:t>monoamine neurotransmitters</a:t>
            </a:r>
            <a:r>
              <a:rPr lang="en-US" sz="2600" dirty="0"/>
              <a:t>, for which they display different </a:t>
            </a:r>
            <a:r>
              <a:rPr lang="en-US" sz="2600" dirty="0">
                <a:hlinkClick r:id="rId12" tooltip="Enzyme"/>
              </a:rPr>
              <a:t>specificities</a:t>
            </a:r>
            <a:r>
              <a:rPr lang="en-US" sz="2600" dirty="0"/>
              <a:t>.</a:t>
            </a:r>
          </a:p>
          <a:p>
            <a:r>
              <a:rPr lang="en-US" sz="2600" dirty="0">
                <a:hlinkClick r:id="rId13" tooltip="Serotonin"/>
              </a:rPr>
              <a:t>Serotonin</a:t>
            </a:r>
            <a:r>
              <a:rPr lang="en-US" sz="2600" dirty="0"/>
              <a:t>, </a:t>
            </a:r>
            <a:r>
              <a:rPr lang="en-US" sz="2600" dirty="0">
                <a:hlinkClick r:id="rId14" tooltip="Melatonin"/>
              </a:rPr>
              <a:t>melatonin</a:t>
            </a:r>
            <a:r>
              <a:rPr lang="en-US" sz="2600" dirty="0"/>
              <a:t>, </a:t>
            </a:r>
            <a:r>
              <a:rPr lang="en-US" sz="2600" dirty="0">
                <a:hlinkClick r:id="rId15" tooltip="Norepinephrine"/>
              </a:rPr>
              <a:t>norepinephrine</a:t>
            </a:r>
            <a:r>
              <a:rPr lang="en-US" sz="2600" dirty="0"/>
              <a:t>, and </a:t>
            </a:r>
            <a:r>
              <a:rPr lang="en-US" sz="2600" dirty="0">
                <a:hlinkClick r:id="rId16" tooltip="Epinephrine"/>
              </a:rPr>
              <a:t>epinephrine</a:t>
            </a:r>
            <a:r>
              <a:rPr lang="en-US" sz="2600" dirty="0"/>
              <a:t> are mainly broken down by MAO-A.</a:t>
            </a:r>
          </a:p>
          <a:p>
            <a:r>
              <a:rPr lang="en-US" sz="2600" dirty="0">
                <a:hlinkClick r:id="rId17" tooltip="Phenethylamine"/>
              </a:rPr>
              <a:t>Phenethylamine</a:t>
            </a:r>
            <a:r>
              <a:rPr lang="en-US" sz="2600" dirty="0"/>
              <a:t> and </a:t>
            </a:r>
            <a:r>
              <a:rPr lang="en-US" sz="2600" dirty="0" err="1">
                <a:hlinkClick r:id="rId18" tooltip="Benzylamine"/>
              </a:rPr>
              <a:t>benzylamine</a:t>
            </a:r>
            <a:r>
              <a:rPr lang="en-US" sz="2600" dirty="0"/>
              <a:t> are mainly broken down by MAO-B.</a:t>
            </a:r>
          </a:p>
          <a:p>
            <a:r>
              <a:rPr lang="en-US" sz="2600" dirty="0"/>
              <a:t>Both forms break down </a:t>
            </a:r>
            <a:r>
              <a:rPr lang="en-US" sz="2600" dirty="0">
                <a:hlinkClick r:id="rId19" tooltip="Dopamine"/>
              </a:rPr>
              <a:t>dopamine</a:t>
            </a:r>
            <a:r>
              <a:rPr lang="en-US" sz="2600" dirty="0"/>
              <a:t>, </a:t>
            </a:r>
            <a:r>
              <a:rPr lang="en-US" sz="2600" dirty="0">
                <a:hlinkClick r:id="rId20" tooltip="Tyramine"/>
              </a:rPr>
              <a:t>tyramine</a:t>
            </a:r>
            <a:r>
              <a:rPr lang="en-US" sz="2600" dirty="0"/>
              <a:t>, and </a:t>
            </a:r>
            <a:r>
              <a:rPr lang="en-US" sz="2600" dirty="0">
                <a:hlinkClick r:id="rId21" tooltip="Tryptamine"/>
              </a:rPr>
              <a:t>tryptamine</a:t>
            </a:r>
            <a:r>
              <a:rPr lang="en-US" sz="2600" dirty="0"/>
              <a:t> equally</a:t>
            </a:r>
            <a:r>
              <a:rPr lang="en-US" sz="2600" dirty="0" smtClean="0"/>
              <a:t>.</a:t>
            </a:r>
            <a:endParaRPr lang="en-US" sz="2600" dirty="0"/>
          </a:p>
          <a:p>
            <a:pPr marL="0" indent="0">
              <a:buNone/>
            </a:pPr>
            <a:endParaRPr lang="en-US" dirty="0"/>
          </a:p>
        </p:txBody>
      </p:sp>
    </p:spTree>
    <p:extLst>
      <p:ext uri="{BB962C8B-B14F-4D97-AF65-F5344CB8AC3E}">
        <p14:creationId xmlns:p14="http://schemas.microsoft.com/office/powerpoint/2010/main" val="34705824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838200" y="2035833"/>
            <a:ext cx="10515600" cy="4141129"/>
          </a:xfrm>
        </p:spPr>
        <p:txBody>
          <a:bodyPr/>
          <a:lstStyle/>
          <a:p>
            <a:r>
              <a:rPr lang="en-US" b="1" dirty="0" smtClean="0"/>
              <a:t>Clinical significance:</a:t>
            </a:r>
          </a:p>
          <a:p>
            <a:pPr marL="0" indent="0">
              <a:buNone/>
            </a:pPr>
            <a:r>
              <a:rPr lang="en-US" sz="2400" dirty="0"/>
              <a:t>Because of the vital role that MAOs play in the inactivation of neurotransmitters, MAO dysfunction (too much or too little MAO activity) is thought to be responsible for a number of psychiatric and neurological disorders. For example, unusually high or low levels of MAOs in the body have been associated with </a:t>
            </a:r>
            <a:r>
              <a:rPr lang="en-US" sz="2400" dirty="0" smtClean="0">
                <a:hlinkClick r:id="rId2" tooltip="Schizophrenia"/>
              </a:rPr>
              <a:t>schizophrenia</a:t>
            </a:r>
            <a:r>
              <a:rPr lang="en-US" sz="2400" dirty="0" smtClean="0"/>
              <a:t>, </a:t>
            </a:r>
            <a:r>
              <a:rPr lang="en-US" sz="2400" dirty="0" smtClean="0">
                <a:hlinkClick r:id="rId3" tooltip="Clinical depression"/>
              </a:rPr>
              <a:t>depression</a:t>
            </a:r>
            <a:r>
              <a:rPr lang="en-US" sz="2400" dirty="0" smtClean="0"/>
              <a:t>, </a:t>
            </a:r>
            <a:r>
              <a:rPr lang="en-US" sz="2400" dirty="0" smtClean="0">
                <a:hlinkClick r:id="rId4" tooltip="Attention deficit disorder"/>
              </a:rPr>
              <a:t>attention </a:t>
            </a:r>
            <a:r>
              <a:rPr lang="en-US" sz="2400" dirty="0">
                <a:hlinkClick r:id="rId4" tooltip="Attention deficit disorder"/>
              </a:rPr>
              <a:t>deficit disorder</a:t>
            </a:r>
            <a:r>
              <a:rPr lang="en-US" sz="2400" dirty="0" smtClean="0"/>
              <a:t>,</a:t>
            </a:r>
            <a:r>
              <a:rPr lang="en-US" sz="2400" dirty="0"/>
              <a:t> </a:t>
            </a:r>
            <a:r>
              <a:rPr lang="en-US" sz="2400" dirty="0">
                <a:hlinkClick r:id="rId5" tooltip="Substance abuse"/>
              </a:rPr>
              <a:t>substance abuse</a:t>
            </a:r>
            <a:r>
              <a:rPr lang="en-US" sz="2400" dirty="0" smtClean="0"/>
              <a:t>,</a:t>
            </a:r>
            <a:r>
              <a:rPr lang="en-US" sz="2400" dirty="0"/>
              <a:t> </a:t>
            </a:r>
            <a:r>
              <a:rPr lang="en-US" sz="2400" dirty="0" smtClean="0"/>
              <a:t>migraines and </a:t>
            </a:r>
            <a:r>
              <a:rPr lang="en-US" sz="2400" dirty="0"/>
              <a:t>irregular sexual maturation.</a:t>
            </a:r>
          </a:p>
        </p:txBody>
      </p:sp>
    </p:spTree>
    <p:extLst>
      <p:ext uri="{BB962C8B-B14F-4D97-AF65-F5344CB8AC3E}">
        <p14:creationId xmlns:p14="http://schemas.microsoft.com/office/powerpoint/2010/main" val="26904944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09328"/>
          </a:xfrm>
        </p:spPr>
        <p:txBody>
          <a:bodyPr>
            <a:normAutofit fontScale="90000"/>
          </a:bodyPr>
          <a:lstStyle/>
          <a:p>
            <a:endParaRPr lang="en-US" dirty="0"/>
          </a:p>
        </p:txBody>
      </p:sp>
      <p:sp>
        <p:nvSpPr>
          <p:cNvPr id="3" name="Content Placeholder 2"/>
          <p:cNvSpPr>
            <a:spLocks noGrp="1"/>
          </p:cNvSpPr>
          <p:nvPr>
            <p:ph idx="1"/>
          </p:nvPr>
        </p:nvSpPr>
        <p:spPr>
          <a:xfrm>
            <a:off x="838200" y="1621765"/>
            <a:ext cx="10515600" cy="4555197"/>
          </a:xfrm>
        </p:spPr>
        <p:txBody>
          <a:bodyPr>
            <a:normAutofit/>
          </a:bodyPr>
          <a:lstStyle/>
          <a:p>
            <a:r>
              <a:rPr lang="en-US" b="1" dirty="0" smtClean="0"/>
              <a:t>Pharmacological effect of inhibition of Monoamine oxidase:</a:t>
            </a:r>
          </a:p>
          <a:p>
            <a:pPr marL="0" indent="0">
              <a:buNone/>
            </a:pPr>
            <a:r>
              <a:rPr lang="en-US" sz="2400" dirty="0"/>
              <a:t>The most common side effects of MAOIs include:</a:t>
            </a:r>
          </a:p>
          <a:p>
            <a:r>
              <a:rPr lang="en-US" sz="2400" dirty="0"/>
              <a:t>Dry mouth.</a:t>
            </a:r>
          </a:p>
          <a:p>
            <a:r>
              <a:rPr lang="en-US" sz="2400" dirty="0"/>
              <a:t>Nausea, diarrhea or constipation.</a:t>
            </a:r>
          </a:p>
          <a:p>
            <a:r>
              <a:rPr lang="en-US" sz="2400" dirty="0"/>
              <a:t>Headache.</a:t>
            </a:r>
          </a:p>
          <a:p>
            <a:r>
              <a:rPr lang="en-US" sz="2400" dirty="0"/>
              <a:t>Drowsiness.</a:t>
            </a:r>
          </a:p>
          <a:p>
            <a:r>
              <a:rPr lang="en-US" sz="2400" dirty="0"/>
              <a:t>Insomnia.</a:t>
            </a:r>
          </a:p>
          <a:p>
            <a:r>
              <a:rPr lang="en-US" sz="2400" dirty="0"/>
              <a:t>Dizziness or lightheadedness.</a:t>
            </a:r>
          </a:p>
          <a:p>
            <a:r>
              <a:rPr lang="en-US" sz="2400" dirty="0"/>
              <a:t>Skin reaction at the patch site</a:t>
            </a:r>
            <a:r>
              <a:rPr lang="en-US" dirty="0"/>
              <a:t>.</a:t>
            </a:r>
          </a:p>
          <a:p>
            <a:pPr marL="0" indent="0">
              <a:buNone/>
            </a:pPr>
            <a:endParaRPr lang="en-US" dirty="0"/>
          </a:p>
        </p:txBody>
      </p:sp>
    </p:spTree>
    <p:extLst>
      <p:ext uri="{BB962C8B-B14F-4D97-AF65-F5344CB8AC3E}">
        <p14:creationId xmlns:p14="http://schemas.microsoft.com/office/powerpoint/2010/main" val="30090980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24619" y="1224951"/>
            <a:ext cx="10230927" cy="4952012"/>
          </a:xfrm>
        </p:spPr>
      </p:pic>
    </p:spTree>
    <p:extLst>
      <p:ext uri="{BB962C8B-B14F-4D97-AF65-F5344CB8AC3E}">
        <p14:creationId xmlns:p14="http://schemas.microsoft.com/office/powerpoint/2010/main" val="2701301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Contents:</a:t>
            </a:r>
            <a:endParaRPr lang="en-US" b="1" dirty="0"/>
          </a:p>
        </p:txBody>
      </p:sp>
      <p:sp>
        <p:nvSpPr>
          <p:cNvPr id="3" name="Content Placeholder 2"/>
          <p:cNvSpPr>
            <a:spLocks noGrp="1"/>
          </p:cNvSpPr>
          <p:nvPr>
            <p:ph idx="1"/>
          </p:nvPr>
        </p:nvSpPr>
        <p:spPr/>
        <p:txBody>
          <a:bodyPr/>
          <a:lstStyle/>
          <a:p>
            <a:pPr marL="0" indent="0">
              <a:buNone/>
            </a:pPr>
            <a:r>
              <a:rPr lang="en-US" sz="3200" dirty="0" smtClean="0"/>
              <a:t>Introduction </a:t>
            </a:r>
          </a:p>
          <a:p>
            <a:pPr marL="0" indent="0">
              <a:buNone/>
            </a:pPr>
            <a:r>
              <a:rPr lang="en-US" dirty="0" smtClean="0"/>
              <a:t>History </a:t>
            </a:r>
          </a:p>
          <a:p>
            <a:pPr marL="0" indent="0">
              <a:buNone/>
            </a:pPr>
            <a:r>
              <a:rPr lang="en-US" dirty="0" smtClean="0"/>
              <a:t>Nomenclature</a:t>
            </a:r>
          </a:p>
          <a:p>
            <a:pPr marL="0" indent="0">
              <a:buNone/>
            </a:pPr>
            <a:r>
              <a:rPr lang="en-US" dirty="0" smtClean="0"/>
              <a:t>Classification </a:t>
            </a:r>
          </a:p>
          <a:p>
            <a:pPr marL="0" indent="0">
              <a:buNone/>
            </a:pPr>
            <a:r>
              <a:rPr lang="en-US" dirty="0" smtClean="0"/>
              <a:t>Clinical significance</a:t>
            </a:r>
          </a:p>
          <a:p>
            <a:pPr marL="0" indent="0">
              <a:buNone/>
            </a:pPr>
            <a:r>
              <a:rPr lang="en-US" dirty="0" smtClean="0"/>
              <a:t>Pharmacological effects of inhibition of enzymes</a:t>
            </a:r>
          </a:p>
          <a:p>
            <a:pPr marL="0" indent="0">
              <a:buNone/>
            </a:pPr>
            <a:endParaRPr lang="en-US" dirty="0"/>
          </a:p>
        </p:txBody>
      </p:sp>
    </p:spTree>
    <p:extLst>
      <p:ext uri="{BB962C8B-B14F-4D97-AF65-F5344CB8AC3E}">
        <p14:creationId xmlns:p14="http://schemas.microsoft.com/office/powerpoint/2010/main" val="3635135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ATP synthase</a:t>
            </a:r>
            <a:endParaRPr lang="en-US" b="1" dirty="0"/>
          </a:p>
        </p:txBody>
      </p:sp>
      <p:sp>
        <p:nvSpPr>
          <p:cNvPr id="3" name="Content Placeholder 2"/>
          <p:cNvSpPr>
            <a:spLocks noGrp="1"/>
          </p:cNvSpPr>
          <p:nvPr>
            <p:ph idx="1"/>
          </p:nvPr>
        </p:nvSpPr>
        <p:spPr/>
        <p:txBody>
          <a:bodyPr/>
          <a:lstStyle/>
          <a:p>
            <a:r>
              <a:rPr lang="en-US" b="1" dirty="0" smtClean="0"/>
              <a:t>Introduction:</a:t>
            </a:r>
          </a:p>
          <a:p>
            <a:pPr marL="0" indent="0">
              <a:buNone/>
            </a:pPr>
            <a:r>
              <a:rPr lang="en-US" sz="2400" dirty="0" smtClean="0"/>
              <a:t>ATP is most commonly used “energy currency” of cells from most organisms. It is formed from adenosine diphosphate (ADP) and inorganic phosphate (Pi). The overall reaction sequence is:</a:t>
            </a:r>
          </a:p>
          <a:p>
            <a:pPr marL="0" indent="0">
              <a:buNone/>
            </a:pPr>
            <a:r>
              <a:rPr lang="en-US" sz="2400" dirty="0"/>
              <a:t>	</a:t>
            </a:r>
            <a:r>
              <a:rPr lang="en-US" sz="2400" dirty="0" smtClean="0"/>
              <a:t>ADP + Pi    </a:t>
            </a:r>
            <a:r>
              <a:rPr lang="en-US" sz="2400" dirty="0" smtClean="0">
                <a:sym typeface="Wingdings" panose="05000000000000000000" pitchFamily="2" charset="2"/>
              </a:rPr>
              <a:t>   ATP</a:t>
            </a:r>
          </a:p>
          <a:p>
            <a:pPr marL="0" indent="0">
              <a:buNone/>
            </a:pPr>
            <a:r>
              <a:rPr lang="en-US" sz="2400" dirty="0" smtClean="0">
                <a:sym typeface="Wingdings" panose="05000000000000000000" pitchFamily="2" charset="2"/>
              </a:rPr>
              <a:t>Where ADP and Pi are joined together by ATP synthase. ATP synthase utilizes the energy stored in this electrochemical gradient to drive nucleotide synthesis. It is also known as F0F1 ATPase. It is one of the most important enzymes found in </a:t>
            </a:r>
            <a:r>
              <a:rPr lang="en-US" sz="2400" b="1" dirty="0" smtClean="0">
                <a:sym typeface="Wingdings" panose="05000000000000000000" pitchFamily="2" charset="2"/>
              </a:rPr>
              <a:t>mitochondria of cells</a:t>
            </a:r>
            <a:r>
              <a:rPr lang="en-US" sz="2400" dirty="0" smtClean="0">
                <a:sym typeface="Wingdings" panose="05000000000000000000" pitchFamily="2" charset="2"/>
              </a:rPr>
              <a:t>. </a:t>
            </a:r>
            <a:endParaRPr lang="en-US" sz="2400" dirty="0"/>
          </a:p>
        </p:txBody>
      </p:sp>
    </p:spTree>
    <p:extLst>
      <p:ext uri="{BB962C8B-B14F-4D97-AF65-F5344CB8AC3E}">
        <p14:creationId xmlns:p14="http://schemas.microsoft.com/office/powerpoint/2010/main" val="31486534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821"/>
          </a:xfrm>
        </p:spPr>
        <p:txBody>
          <a:bodyPr>
            <a:normAutofit fontScale="90000"/>
          </a:bodyPr>
          <a:lstStyle/>
          <a:p>
            <a:endParaRPr lang="en-US" dirty="0"/>
          </a:p>
        </p:txBody>
      </p:sp>
      <p:sp>
        <p:nvSpPr>
          <p:cNvPr id="3" name="Content Placeholder 2"/>
          <p:cNvSpPr>
            <a:spLocks noGrp="1"/>
          </p:cNvSpPr>
          <p:nvPr>
            <p:ph idx="1"/>
          </p:nvPr>
        </p:nvSpPr>
        <p:spPr>
          <a:xfrm>
            <a:off x="838200" y="1371600"/>
            <a:ext cx="10515600" cy="4805363"/>
          </a:xfrm>
        </p:spPr>
        <p:txBody>
          <a:bodyPr/>
          <a:lstStyle/>
          <a:p>
            <a:r>
              <a:rPr lang="en-US" b="1" dirty="0" smtClean="0"/>
              <a:t>Structure:</a:t>
            </a:r>
          </a:p>
          <a:p>
            <a:pPr marL="0" indent="0">
              <a:buNone/>
            </a:pPr>
            <a:r>
              <a:rPr lang="en-US" sz="2400" b="1" dirty="0"/>
              <a:t>ATP</a:t>
            </a:r>
            <a:r>
              <a:rPr lang="en-US" sz="2400" dirty="0"/>
              <a:t> is a nucleotide that consists of three main </a:t>
            </a:r>
            <a:r>
              <a:rPr lang="en-US" sz="2400" b="1" dirty="0"/>
              <a:t>structures</a:t>
            </a:r>
            <a:r>
              <a:rPr lang="en-US" sz="2400" dirty="0"/>
              <a:t>: the nitrogenous base, adenine; the sugar, ribose; and a chain of three phosphate groups bound to ribose. The phosphate tail of </a:t>
            </a:r>
            <a:r>
              <a:rPr lang="en-US" sz="2400" b="1" dirty="0"/>
              <a:t>ATP</a:t>
            </a:r>
            <a:r>
              <a:rPr lang="en-US" sz="2400" dirty="0"/>
              <a:t> is the actual power source which the cell taps</a:t>
            </a:r>
            <a:r>
              <a:rPr lang="en-US" sz="2400" dirty="0" smtClean="0"/>
              <a:t>.</a:t>
            </a:r>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3064" y="3485072"/>
            <a:ext cx="9885872" cy="2225615"/>
          </a:xfrm>
          <a:prstGeom prst="rect">
            <a:avLst/>
          </a:prstGeom>
        </p:spPr>
      </p:pic>
    </p:spTree>
    <p:extLst>
      <p:ext uri="{BB962C8B-B14F-4D97-AF65-F5344CB8AC3E}">
        <p14:creationId xmlns:p14="http://schemas.microsoft.com/office/powerpoint/2010/main" val="28529820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307735"/>
          </a:xfrm>
        </p:spPr>
        <p:txBody>
          <a:bodyPr>
            <a:normAutofit fontScale="90000"/>
          </a:bodyPr>
          <a:lstStyle/>
          <a:p>
            <a:endParaRPr lang="en-US" dirty="0"/>
          </a:p>
        </p:txBody>
      </p:sp>
      <p:sp>
        <p:nvSpPr>
          <p:cNvPr id="3" name="Content Placeholder 2"/>
          <p:cNvSpPr>
            <a:spLocks noGrp="1"/>
          </p:cNvSpPr>
          <p:nvPr>
            <p:ph idx="1"/>
          </p:nvPr>
        </p:nvSpPr>
        <p:spPr>
          <a:xfrm>
            <a:off x="1010728" y="1086928"/>
            <a:ext cx="10515600" cy="5090035"/>
          </a:xfrm>
        </p:spPr>
        <p:txBody>
          <a:bodyPr>
            <a:normAutofit fontScale="92500" lnSpcReduction="20000"/>
          </a:bodyPr>
          <a:lstStyle/>
          <a:p>
            <a:pPr marL="0" indent="0">
              <a:buNone/>
            </a:pPr>
            <a:r>
              <a:rPr lang="en-US" sz="3000" b="1" dirty="0" smtClean="0"/>
              <a:t>Nomenclature:</a:t>
            </a:r>
          </a:p>
          <a:p>
            <a:pPr marL="0" indent="0">
              <a:buNone/>
            </a:pPr>
            <a:r>
              <a:rPr lang="en-US" sz="2600" dirty="0"/>
              <a:t>The F</a:t>
            </a:r>
            <a:r>
              <a:rPr lang="en-US" sz="2600" baseline="-25000" dirty="0"/>
              <a:t>1</a:t>
            </a:r>
            <a:r>
              <a:rPr lang="en-US" sz="2600" dirty="0"/>
              <a:t> fraction derives its name from the term "Fraction 1" and F</a:t>
            </a:r>
            <a:r>
              <a:rPr lang="en-US" sz="2600" baseline="-25000" dirty="0"/>
              <a:t>O</a:t>
            </a:r>
            <a:r>
              <a:rPr lang="en-US" sz="2600" dirty="0"/>
              <a:t> (written as a subscript letter "o", not "zero") derives its name from being the binding fraction for </a:t>
            </a:r>
            <a:r>
              <a:rPr lang="en-US" sz="2600" dirty="0" err="1">
                <a:hlinkClick r:id="rId2" tooltip="Oligomycin"/>
              </a:rPr>
              <a:t>oligomycin</a:t>
            </a:r>
            <a:r>
              <a:rPr lang="en-US" sz="2600" dirty="0"/>
              <a:t>, a type of naturally derived antibiotic that is able to inhibit the F</a:t>
            </a:r>
            <a:r>
              <a:rPr lang="en-US" sz="2600" baseline="-25000" dirty="0"/>
              <a:t>O</a:t>
            </a:r>
            <a:r>
              <a:rPr lang="en-US" sz="2600" dirty="0"/>
              <a:t> unit of ATP synthase</a:t>
            </a:r>
            <a:r>
              <a:rPr lang="en-US" sz="2600" dirty="0" smtClean="0"/>
              <a:t>.</a:t>
            </a:r>
            <a:r>
              <a:rPr lang="en-US" sz="2600" dirty="0"/>
              <a:t> These functional regions consist of different protein subunits — refer to tables. This enzyme is used in synthesis of ATP through aerobic respiration</a:t>
            </a:r>
            <a:r>
              <a:rPr lang="en-US" sz="2600" dirty="0" smtClean="0"/>
              <a:t>.</a:t>
            </a:r>
          </a:p>
          <a:p>
            <a:r>
              <a:rPr lang="en-US" sz="3000" b="1" dirty="0" smtClean="0"/>
              <a:t>Classification:</a:t>
            </a:r>
          </a:p>
          <a:p>
            <a:r>
              <a:rPr lang="en-US" sz="2600" dirty="0" smtClean="0"/>
              <a:t>There are different types of </a:t>
            </a:r>
            <a:r>
              <a:rPr lang="en-US" sz="2600" dirty="0" err="1" smtClean="0"/>
              <a:t>ATPases</a:t>
            </a:r>
            <a:r>
              <a:rPr lang="en-US" sz="2600" dirty="0" smtClean="0"/>
              <a:t>, which can differ in function, structure and in the type of ions they transport.</a:t>
            </a:r>
          </a:p>
          <a:p>
            <a:r>
              <a:rPr lang="en-US" sz="2600" dirty="0" smtClean="0"/>
              <a:t>Rotary </a:t>
            </a:r>
            <a:r>
              <a:rPr lang="en-US" sz="2600" dirty="0" err="1" smtClean="0"/>
              <a:t>ATPases</a:t>
            </a:r>
            <a:endParaRPr lang="en-US" sz="2600" dirty="0" smtClean="0"/>
          </a:p>
          <a:p>
            <a:r>
              <a:rPr lang="en-US" sz="2600" dirty="0" smtClean="0">
                <a:hlinkClick r:id="rId3" tooltip="P-ATPase"/>
              </a:rPr>
              <a:t>P-</a:t>
            </a:r>
            <a:r>
              <a:rPr lang="en-US" sz="2600" dirty="0" err="1" smtClean="0">
                <a:hlinkClick r:id="rId3" tooltip="P-ATPase"/>
              </a:rPr>
              <a:t>ATPases</a:t>
            </a:r>
            <a:r>
              <a:rPr lang="en-US" sz="2600" dirty="0" smtClean="0"/>
              <a:t> are found in bacteria, fungi and in eukaryotic plasma membranes and organelles, and function to transport a variety of different ions across membranes.</a:t>
            </a:r>
          </a:p>
          <a:p>
            <a:r>
              <a:rPr lang="en-US" sz="2600" b="1" dirty="0" smtClean="0"/>
              <a:t>E-</a:t>
            </a:r>
            <a:r>
              <a:rPr lang="en-US" sz="2600" b="1" dirty="0" err="1" smtClean="0"/>
              <a:t>ATPases</a:t>
            </a:r>
            <a:r>
              <a:rPr lang="en-US" sz="2600" dirty="0" smtClean="0"/>
              <a:t> are </a:t>
            </a:r>
            <a:r>
              <a:rPr lang="en-US" sz="2600" u="sng" dirty="0" smtClean="0">
                <a:hlinkClick r:id="rId4"/>
              </a:rPr>
              <a:t>cell-surface</a:t>
            </a:r>
            <a:r>
              <a:rPr lang="en-US" sz="2600" dirty="0" smtClean="0"/>
              <a:t> </a:t>
            </a:r>
            <a:r>
              <a:rPr lang="en-US" sz="2600" dirty="0" smtClean="0">
                <a:hlinkClick r:id="rId5" tooltip="Enzyme"/>
              </a:rPr>
              <a:t>enzymes</a:t>
            </a:r>
            <a:r>
              <a:rPr lang="en-US" sz="3200" dirty="0" smtClean="0"/>
              <a:t> </a:t>
            </a:r>
          </a:p>
          <a:p>
            <a:pPr marL="0" indent="0">
              <a:buNone/>
            </a:pPr>
            <a:endParaRPr lang="en-US" sz="3000" b="1" dirty="0" smtClean="0"/>
          </a:p>
        </p:txBody>
      </p:sp>
    </p:spTree>
    <p:extLst>
      <p:ext uri="{BB962C8B-B14F-4D97-AF65-F5344CB8AC3E}">
        <p14:creationId xmlns:p14="http://schemas.microsoft.com/office/powerpoint/2010/main" val="4434683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95592"/>
          </a:xfrm>
        </p:spPr>
        <p:txBody>
          <a:bodyPr>
            <a:normAutofit fontScale="90000"/>
          </a:bodyPr>
          <a:lstStyle/>
          <a:p>
            <a:endParaRPr lang="en-US" dirty="0"/>
          </a:p>
        </p:txBody>
      </p:sp>
      <p:sp>
        <p:nvSpPr>
          <p:cNvPr id="3" name="Content Placeholder 2"/>
          <p:cNvSpPr>
            <a:spLocks noGrp="1"/>
          </p:cNvSpPr>
          <p:nvPr>
            <p:ph idx="1"/>
          </p:nvPr>
        </p:nvSpPr>
        <p:spPr>
          <a:xfrm>
            <a:off x="838200" y="1794293"/>
            <a:ext cx="10515600" cy="4382669"/>
          </a:xfrm>
        </p:spPr>
        <p:txBody>
          <a:bodyPr/>
          <a:lstStyle/>
          <a:p>
            <a:r>
              <a:rPr lang="en-US" b="1" dirty="0" smtClean="0"/>
              <a:t>Clinical significance:</a:t>
            </a:r>
          </a:p>
          <a:p>
            <a:pPr marL="0" indent="0">
              <a:buNone/>
            </a:pPr>
            <a:r>
              <a:rPr lang="en-US" sz="2400" dirty="0"/>
              <a:t>The </a:t>
            </a:r>
            <a:r>
              <a:rPr lang="en-US" sz="2400" b="1" dirty="0"/>
              <a:t>function</a:t>
            </a:r>
            <a:r>
              <a:rPr lang="en-US" sz="2400" dirty="0"/>
              <a:t> of the </a:t>
            </a:r>
            <a:r>
              <a:rPr lang="en-US" sz="2400" b="1" dirty="0"/>
              <a:t>electron transport chain</a:t>
            </a:r>
            <a:r>
              <a:rPr lang="en-US" sz="2400" dirty="0"/>
              <a:t> is to produce a transmembrane proton electrochemical gradient as a result of the redox reactions. ... </a:t>
            </a:r>
            <a:r>
              <a:rPr lang="en-US" sz="2400" b="1" dirty="0"/>
              <a:t>ATP synthase</a:t>
            </a:r>
            <a:r>
              <a:rPr lang="en-US" sz="2400" dirty="0"/>
              <a:t>, an enzyme highly conserved among all domains of life, converts this mechanical work into chemical energy by producing </a:t>
            </a:r>
            <a:r>
              <a:rPr lang="en-US" sz="2400" b="1" dirty="0"/>
              <a:t>ATP</a:t>
            </a:r>
            <a:r>
              <a:rPr lang="en-US" sz="2400" dirty="0"/>
              <a:t>, which powers most cellular reactions</a:t>
            </a:r>
            <a:r>
              <a:rPr lang="en-US" sz="2400" dirty="0" smtClean="0"/>
              <a:t>.</a:t>
            </a:r>
          </a:p>
          <a:p>
            <a:pPr marL="0" indent="0">
              <a:buNone/>
            </a:pPr>
            <a:r>
              <a:rPr lang="en-US" b="1" dirty="0" smtClean="0"/>
              <a:t>Pharmacological effect of inhibition of ATPase:</a:t>
            </a:r>
          </a:p>
          <a:p>
            <a:pPr marL="0" indent="0">
              <a:buNone/>
            </a:pPr>
            <a:r>
              <a:rPr lang="en-US" sz="2400" dirty="0"/>
              <a:t>Damage to the electron transport chain, increased proton leakage, or severe hypoxia can lower </a:t>
            </a:r>
            <a:r>
              <a:rPr lang="en-US" sz="2400" dirty="0" err="1"/>
              <a:t>Δp</a:t>
            </a:r>
            <a:r>
              <a:rPr lang="en-US" sz="2400" dirty="0"/>
              <a:t> such that the </a:t>
            </a:r>
            <a:r>
              <a:rPr lang="en-US" sz="2400" b="1" dirty="0"/>
              <a:t>ATP synthase</a:t>
            </a:r>
            <a:r>
              <a:rPr lang="en-US" sz="2400" dirty="0"/>
              <a:t> reverses in the cell and starts to </a:t>
            </a:r>
            <a:r>
              <a:rPr lang="en-US" sz="2400" dirty="0" err="1"/>
              <a:t>hydrolyse</a:t>
            </a:r>
            <a:r>
              <a:rPr lang="en-US" sz="2400" dirty="0"/>
              <a:t> cytoplasmic </a:t>
            </a:r>
            <a:r>
              <a:rPr lang="en-US" sz="2400" b="1" dirty="0"/>
              <a:t>ATP</a:t>
            </a:r>
            <a:r>
              <a:rPr lang="en-US" sz="2400" dirty="0"/>
              <a:t> generated by glycolysis</a:t>
            </a:r>
            <a:r>
              <a:rPr lang="en-US" dirty="0"/>
              <a:t>.</a:t>
            </a:r>
          </a:p>
        </p:txBody>
      </p:sp>
    </p:spTree>
    <p:extLst>
      <p:ext uri="{BB962C8B-B14F-4D97-AF65-F5344CB8AC3E}">
        <p14:creationId xmlns:p14="http://schemas.microsoft.com/office/powerpoint/2010/main" val="14071032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Peroxidases</a:t>
            </a:r>
            <a:endParaRPr lang="en-US" b="1" dirty="0"/>
          </a:p>
        </p:txBody>
      </p:sp>
      <p:sp>
        <p:nvSpPr>
          <p:cNvPr id="3" name="Content Placeholder 2"/>
          <p:cNvSpPr>
            <a:spLocks noGrp="1"/>
          </p:cNvSpPr>
          <p:nvPr>
            <p:ph idx="1"/>
          </p:nvPr>
        </p:nvSpPr>
        <p:spPr/>
        <p:txBody>
          <a:bodyPr/>
          <a:lstStyle/>
          <a:p>
            <a:r>
              <a:rPr lang="en-US" b="1" dirty="0" smtClean="0"/>
              <a:t>Introduction and history:</a:t>
            </a:r>
          </a:p>
          <a:p>
            <a:pPr marL="0" indent="0">
              <a:buNone/>
            </a:pPr>
            <a:r>
              <a:rPr lang="en-US" sz="2400" b="1" dirty="0"/>
              <a:t>Peroxidases</a:t>
            </a:r>
            <a:r>
              <a:rPr lang="en-US" sz="2400" dirty="0"/>
              <a:t> or </a:t>
            </a:r>
            <a:r>
              <a:rPr lang="en-US" sz="2400" b="1" dirty="0"/>
              <a:t>peroxide </a:t>
            </a:r>
            <a:r>
              <a:rPr lang="en-US" sz="2400" b="1" dirty="0" smtClean="0"/>
              <a:t>reductases </a:t>
            </a:r>
            <a:r>
              <a:rPr lang="en-US" sz="2400" dirty="0" smtClean="0"/>
              <a:t>are </a:t>
            </a:r>
            <a:r>
              <a:rPr lang="en-US" sz="2400" dirty="0"/>
              <a:t>a large group of </a:t>
            </a:r>
            <a:r>
              <a:rPr lang="en-US" sz="2400" dirty="0">
                <a:hlinkClick r:id="rId2" tooltip="Enzyme"/>
              </a:rPr>
              <a:t>enzymes</a:t>
            </a:r>
            <a:r>
              <a:rPr lang="en-US" sz="2400" dirty="0"/>
              <a:t> which play a role in various biological processes. They are named after the fact that they commonly break up </a:t>
            </a:r>
            <a:r>
              <a:rPr lang="en-US" sz="2400" dirty="0">
                <a:hlinkClick r:id="rId3" tooltip="Peroxide"/>
              </a:rPr>
              <a:t>peroxides</a:t>
            </a:r>
            <a:r>
              <a:rPr lang="en-US" sz="2400" dirty="0" smtClean="0"/>
              <a:t>. </a:t>
            </a:r>
            <a:r>
              <a:rPr lang="en-US" sz="2400" dirty="0"/>
              <a:t>The peroxidase enzyme catalyzes the decomposition of hydrogen peroxide in to water and molecular </a:t>
            </a:r>
            <a:r>
              <a:rPr lang="en-US" sz="2400" dirty="0" smtClean="0"/>
              <a:t>oxygen.</a:t>
            </a:r>
          </a:p>
          <a:p>
            <a:pPr marL="0" indent="0">
              <a:buNone/>
            </a:pPr>
            <a:r>
              <a:rPr lang="en-US" sz="2400" dirty="0"/>
              <a:t>The </a:t>
            </a:r>
            <a:r>
              <a:rPr lang="en-US" sz="2400" b="1" dirty="0"/>
              <a:t>enzyme</a:t>
            </a:r>
            <a:r>
              <a:rPr lang="en-US" sz="2400" dirty="0"/>
              <a:t> has been detected in the leukocytes of a wide range of vertebrate species and of those studied is absent only from chicken and goose.</a:t>
            </a:r>
            <a:endParaRPr lang="en-US" sz="2400" dirty="0" smtClean="0"/>
          </a:p>
          <a:p>
            <a:pPr marL="0" indent="0">
              <a:buNone/>
            </a:pPr>
            <a:r>
              <a:rPr lang="en-US" dirty="0"/>
              <a:t> </a:t>
            </a:r>
          </a:p>
        </p:txBody>
      </p:sp>
    </p:spTree>
    <p:extLst>
      <p:ext uri="{BB962C8B-B14F-4D97-AF65-F5344CB8AC3E}">
        <p14:creationId xmlns:p14="http://schemas.microsoft.com/office/powerpoint/2010/main" val="42828560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sz="3000" b="1" dirty="0" smtClean="0"/>
              <a:t>Classification:</a:t>
            </a:r>
          </a:p>
          <a:p>
            <a:pPr marL="0" indent="0">
              <a:buNone/>
            </a:pPr>
            <a:r>
              <a:rPr lang="en-US" sz="2600" dirty="0"/>
              <a:t>Protein families that serve as peroxidases include</a:t>
            </a:r>
            <a:r>
              <a:rPr lang="en-US" sz="2600" dirty="0" smtClean="0"/>
              <a:t>:</a:t>
            </a:r>
            <a:endParaRPr lang="en-US" sz="2600" dirty="0"/>
          </a:p>
          <a:p>
            <a:r>
              <a:rPr lang="en-US" sz="2600" dirty="0" err="1"/>
              <a:t>Haem</a:t>
            </a:r>
            <a:r>
              <a:rPr lang="en-US" sz="2600" dirty="0"/>
              <a:t>-using</a:t>
            </a:r>
          </a:p>
          <a:p>
            <a:pPr lvl="1"/>
            <a:r>
              <a:rPr lang="en-US" sz="2600" dirty="0" err="1">
                <a:hlinkClick r:id="rId2" tooltip="Haem peroxidase"/>
              </a:rPr>
              <a:t>haem</a:t>
            </a:r>
            <a:r>
              <a:rPr lang="en-US" sz="2600" dirty="0">
                <a:hlinkClick r:id="rId2" tooltip="Haem peroxidase"/>
              </a:rPr>
              <a:t> peroxidase</a:t>
            </a:r>
            <a:r>
              <a:rPr lang="en-US" sz="2600" dirty="0"/>
              <a:t> and the related </a:t>
            </a:r>
            <a:r>
              <a:rPr lang="en-US" sz="2600" dirty="0">
                <a:hlinkClick r:id="rId3" tooltip="Animal heme-dependent peroxidases"/>
              </a:rPr>
              <a:t>animal </a:t>
            </a:r>
            <a:r>
              <a:rPr lang="en-US" sz="2600" dirty="0" err="1">
                <a:hlinkClick r:id="rId3" tooltip="Animal heme-dependent peroxidases"/>
              </a:rPr>
              <a:t>heme</a:t>
            </a:r>
            <a:r>
              <a:rPr lang="en-US" sz="2600" dirty="0">
                <a:hlinkClick r:id="rId3" tooltip="Animal heme-dependent peroxidases"/>
              </a:rPr>
              <a:t>-dependent peroxidases</a:t>
            </a:r>
            <a:endParaRPr lang="en-US" sz="2600" dirty="0"/>
          </a:p>
          <a:p>
            <a:pPr lvl="1"/>
            <a:r>
              <a:rPr lang="en-US" sz="2600" dirty="0" smtClean="0">
                <a:hlinkClick r:id="rId4" tooltip="Catalase"/>
              </a:rPr>
              <a:t>Catalase</a:t>
            </a:r>
            <a:endParaRPr lang="en-US" sz="2600" dirty="0"/>
          </a:p>
          <a:p>
            <a:pPr lvl="1"/>
            <a:r>
              <a:rPr lang="en-US" sz="2600" dirty="0"/>
              <a:t>some </a:t>
            </a:r>
            <a:r>
              <a:rPr lang="en-US" sz="2600" dirty="0" err="1">
                <a:hlinkClick r:id="rId5" tooltip="Haloperoxidase"/>
              </a:rPr>
              <a:t>haloperoxidase</a:t>
            </a:r>
            <a:endParaRPr lang="en-US" sz="2600" dirty="0"/>
          </a:p>
          <a:p>
            <a:pPr lvl="1"/>
            <a:r>
              <a:rPr lang="en-US" sz="2600" dirty="0">
                <a:hlinkClick r:id="rId6" tooltip="Di-haem cytochrome c peroxidase"/>
              </a:rPr>
              <a:t>Di-</a:t>
            </a:r>
            <a:r>
              <a:rPr lang="en-US" sz="2600" dirty="0" err="1">
                <a:hlinkClick r:id="rId6" tooltip="Di-haem cytochrome c peroxidase"/>
              </a:rPr>
              <a:t>haem</a:t>
            </a:r>
            <a:r>
              <a:rPr lang="en-US" sz="2600" dirty="0">
                <a:hlinkClick r:id="rId6" tooltip="Di-haem cytochrome c peroxidase"/>
              </a:rPr>
              <a:t> cytochrome c peroxidase</a:t>
            </a:r>
            <a:endParaRPr lang="en-US" sz="2600" dirty="0"/>
          </a:p>
          <a:p>
            <a:r>
              <a:rPr lang="en-US" sz="2600" dirty="0"/>
              <a:t>Non-</a:t>
            </a:r>
            <a:r>
              <a:rPr lang="en-US" sz="2600" dirty="0" err="1"/>
              <a:t>heme</a:t>
            </a:r>
            <a:endParaRPr lang="en-US" sz="2600" dirty="0"/>
          </a:p>
          <a:p>
            <a:pPr lvl="1"/>
            <a:r>
              <a:rPr lang="en-US" sz="2600" dirty="0"/>
              <a:t>Thiol: </a:t>
            </a:r>
            <a:r>
              <a:rPr lang="en-US" sz="2600" dirty="0">
                <a:hlinkClick r:id="rId7" tooltip="Glutathione peroxidase"/>
              </a:rPr>
              <a:t>glutathione peroxidase</a:t>
            </a:r>
            <a:r>
              <a:rPr lang="en-US" sz="2600" dirty="0"/>
              <a:t>, </a:t>
            </a:r>
            <a:r>
              <a:rPr lang="en-US" sz="2600" dirty="0" err="1">
                <a:hlinkClick r:id="rId8" tooltip="Peroxiredoxin"/>
              </a:rPr>
              <a:t>peroxiredoxin</a:t>
            </a:r>
            <a:endParaRPr lang="en-US" sz="2600" dirty="0"/>
          </a:p>
          <a:p>
            <a:pPr lvl="1"/>
            <a:r>
              <a:rPr lang="en-US" sz="2600" dirty="0" smtClean="0"/>
              <a:t>Alkyl </a:t>
            </a:r>
            <a:r>
              <a:rPr lang="en-US" sz="2600" dirty="0" err="1"/>
              <a:t>hydroperoxide</a:t>
            </a:r>
            <a:r>
              <a:rPr lang="en-US" sz="2600" dirty="0"/>
              <a:t> reductase</a:t>
            </a:r>
          </a:p>
          <a:p>
            <a:pPr lvl="1"/>
            <a:r>
              <a:rPr lang="en-US" sz="2600" dirty="0">
                <a:hlinkClick r:id="rId9" tooltip="Manganese peroxidase"/>
              </a:rPr>
              <a:t>Manganese peroxidase</a:t>
            </a:r>
            <a:endParaRPr lang="en-US" sz="2600" dirty="0"/>
          </a:p>
          <a:p>
            <a:pPr marL="0" indent="0">
              <a:buNone/>
            </a:pPr>
            <a:endParaRPr lang="en-US" dirty="0"/>
          </a:p>
        </p:txBody>
      </p:sp>
    </p:spTree>
    <p:extLst>
      <p:ext uri="{BB962C8B-B14F-4D97-AF65-F5344CB8AC3E}">
        <p14:creationId xmlns:p14="http://schemas.microsoft.com/office/powerpoint/2010/main" val="40536901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45719"/>
          </a:xfrm>
        </p:spPr>
        <p:txBody>
          <a:bodyPr>
            <a:normAutofit fontScale="90000"/>
          </a:bodyPr>
          <a:lstStyle/>
          <a:p>
            <a:endParaRPr lang="en-US" dirty="0"/>
          </a:p>
        </p:txBody>
      </p:sp>
      <p:sp>
        <p:nvSpPr>
          <p:cNvPr id="3" name="Content Placeholder 2"/>
          <p:cNvSpPr>
            <a:spLocks noGrp="1"/>
          </p:cNvSpPr>
          <p:nvPr>
            <p:ph idx="1"/>
          </p:nvPr>
        </p:nvSpPr>
        <p:spPr>
          <a:xfrm>
            <a:off x="838200" y="1759789"/>
            <a:ext cx="10515600" cy="4417174"/>
          </a:xfrm>
        </p:spPr>
        <p:txBody>
          <a:bodyPr/>
          <a:lstStyle/>
          <a:p>
            <a:r>
              <a:rPr lang="en-US" b="1" dirty="0" smtClean="0"/>
              <a:t>Clinical significance:</a:t>
            </a:r>
          </a:p>
          <a:p>
            <a:pPr marL="0" indent="0">
              <a:buNone/>
            </a:pPr>
            <a:r>
              <a:rPr lang="en-US" sz="2400" dirty="0"/>
              <a:t>It was practically know that peroxidases have many possibilities for applications in clinically. Like In Diagnostic kits, antibody </a:t>
            </a:r>
            <a:r>
              <a:rPr lang="en-US" sz="2400" dirty="0" err="1"/>
              <a:t>labellling</a:t>
            </a:r>
            <a:r>
              <a:rPr lang="en-US" sz="2400" dirty="0"/>
              <a:t>, waste water treatment and in food and paper industries. Peroxidase can be an efficient biocatalyst for the production of industrially relevant compounds. As peroxidase is produced by number of micro organisms and plants, plants source is used for commercial production</a:t>
            </a:r>
            <a:r>
              <a:rPr lang="en-US" dirty="0"/>
              <a:t>.</a:t>
            </a:r>
          </a:p>
        </p:txBody>
      </p:sp>
    </p:spTree>
    <p:extLst>
      <p:ext uri="{BB962C8B-B14F-4D97-AF65-F5344CB8AC3E}">
        <p14:creationId xmlns:p14="http://schemas.microsoft.com/office/powerpoint/2010/main" val="29773253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192</TotalTime>
  <Words>367</Words>
  <Application>Microsoft Office PowerPoint</Application>
  <PresentationFormat>Widescreen</PresentationFormat>
  <Paragraphs>101</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Wingdings</vt:lpstr>
      <vt:lpstr>Office Theme</vt:lpstr>
      <vt:lpstr>Enzymes (ATPase,peroxidases,ACEs,monoamine oxidase)</vt:lpstr>
      <vt:lpstr>Contents:</vt:lpstr>
      <vt:lpstr>ATP synthase</vt:lpstr>
      <vt:lpstr>PowerPoint Presentation</vt:lpstr>
      <vt:lpstr>PowerPoint Presentation</vt:lpstr>
      <vt:lpstr>PowerPoint Presentation</vt:lpstr>
      <vt:lpstr>Peroxidases</vt:lpstr>
      <vt:lpstr>PowerPoint Presentation</vt:lpstr>
      <vt:lpstr>PowerPoint Presentation</vt:lpstr>
      <vt:lpstr>Angiotensin converting enzyme (ACEs)</vt:lpstr>
      <vt:lpstr>PowerPoint Presentation</vt:lpstr>
      <vt:lpstr>PowerPoint Presentation</vt:lpstr>
      <vt:lpstr>PowerPoint Presentation</vt:lpstr>
      <vt:lpstr>Monoamine oxidase: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Enzymes (ATPase,peroxidases,ACEs,monoamine oxidase)</dc:title>
  <dc:creator>My Laptop</dc:creator>
  <cp:lastModifiedBy>My Laptop</cp:lastModifiedBy>
  <cp:revision>17</cp:revision>
  <dcterms:created xsi:type="dcterms:W3CDTF">2020-03-28T08:21:26Z</dcterms:created>
  <dcterms:modified xsi:type="dcterms:W3CDTF">2020-03-28T11:34:02Z</dcterms:modified>
</cp:coreProperties>
</file>